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73" r:id="rId14"/>
    <p:sldId id="274" r:id="rId15"/>
    <p:sldId id="275" r:id="rId16"/>
    <p:sldId id="276" r:id="rId17"/>
    <p:sldId id="280" r:id="rId18"/>
    <p:sldId id="278" r:id="rId19"/>
    <p:sldId id="279" r:id="rId20"/>
    <p:sldId id="277" r:id="rId21"/>
    <p:sldId id="268" r:id="rId22"/>
    <p:sldId id="269" r:id="rId23"/>
    <p:sldId id="284" r:id="rId24"/>
    <p:sldId id="281" r:id="rId25"/>
    <p:sldId id="282" r:id="rId26"/>
    <p:sldId id="283" r:id="rId27"/>
    <p:sldId id="286" r:id="rId28"/>
    <p:sldId id="285" r:id="rId29"/>
    <p:sldId id="287" r:id="rId30"/>
    <p:sldId id="270" r:id="rId31"/>
    <p:sldId id="271" r:id="rId32"/>
    <p:sldId id="272" r:id="rId33"/>
    <p:sldId id="288" r:id="rId3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2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0F568-2552-478E-82FD-1CEFF1ABAF32}" type="datetimeFigureOut">
              <a:rPr lang="hr-HR" smtClean="0"/>
              <a:pPr/>
              <a:t>8.11.2011.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8BF0B-1E97-4768-917E-FDFC5E6A33B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180F1-55B3-4727-A249-F827D8704D6D}" type="datetimeFigureOut">
              <a:rPr lang="hr-HR" smtClean="0"/>
              <a:pPr/>
              <a:t>8.11.2011.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00F29-D457-4602-808B-BCF69DDB9C5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0F29-D457-4602-808B-BCF69DDB9C50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0F29-D457-4602-808B-BCF69DDB9C50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0F29-D457-4602-808B-BCF69DDB9C50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Jedan od</a:t>
            </a:r>
            <a:r>
              <a:rPr lang="hr-HR" baseline="0" dirty="0" smtClean="0"/>
              <a:t> razloga zaboravljanja…</a:t>
            </a:r>
            <a:endParaRPr lang="hr-HR" dirty="0" smtClean="0"/>
          </a:p>
          <a:p>
            <a:r>
              <a:rPr lang="hr-HR" dirty="0" smtClean="0"/>
              <a:t>Lakše se pamte sadržaji koji imaju smisla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0F29-D457-4602-808B-BCF69DDB9C50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1. Nastale od prvih slova</a:t>
            </a:r>
            <a:r>
              <a:rPr lang="hr-HR" baseline="0" dirty="0" smtClean="0"/>
              <a:t> riječi s neke liste “prijem, obrada, pohrana, prijenos”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0F29-D457-4602-808B-BCF69DDB9C50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0F29-D457-4602-808B-BCF69DDB9C50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0F29-D457-4602-808B-BCF69DDB9C50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0F29-D457-4602-808B-BCF69DDB9C50}" type="slidenum">
              <a:rPr lang="hr-HR" smtClean="0"/>
              <a:pPr/>
              <a:t>16</a:t>
            </a:fld>
            <a:endParaRPr lang="hr-H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0F29-D457-4602-808B-BCF69DDB9C50}" type="slidenum">
              <a:rPr lang="hr-HR" smtClean="0"/>
              <a:pPr/>
              <a:t>17</a:t>
            </a:fld>
            <a:endParaRPr lang="hr-H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0F29-D457-4602-808B-BCF69DDB9C50}" type="slidenum">
              <a:rPr lang="hr-HR" smtClean="0"/>
              <a:pPr/>
              <a:t>18</a:t>
            </a:fld>
            <a:endParaRPr lang="hr-H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0F29-D457-4602-808B-BCF69DDB9C50}" type="slidenum">
              <a:rPr lang="hr-HR" smtClean="0"/>
              <a:pPr/>
              <a:t>19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0F29-D457-4602-808B-BCF69DDB9C50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0F29-D457-4602-808B-BCF69DDB9C50}" type="slidenum">
              <a:rPr lang="hr-HR" smtClean="0"/>
              <a:pPr/>
              <a:t>20</a:t>
            </a:fld>
            <a:endParaRPr lang="hr-H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Učenje ne mora biti mučenje 33 strategije učenja </a:t>
            </a:r>
            <a:r>
              <a:rPr lang="hr-HR" dirty="0" err="1" smtClean="0"/>
              <a:t>Jorg</a:t>
            </a:r>
            <a:r>
              <a:rPr lang="hr-HR" dirty="0" smtClean="0"/>
              <a:t> </a:t>
            </a:r>
            <a:r>
              <a:rPr lang="hr-HR" dirty="0" err="1" smtClean="0"/>
              <a:t>Knoblauch</a:t>
            </a:r>
            <a:endParaRPr lang="hr-HR" dirty="0" smtClean="0"/>
          </a:p>
          <a:p>
            <a:r>
              <a:rPr lang="hr-HR" dirty="0" smtClean="0"/>
              <a:t>Č - prije slaganja </a:t>
            </a:r>
            <a:r>
              <a:rPr lang="hr-HR" dirty="0" err="1" smtClean="0"/>
              <a:t>puzzli</a:t>
            </a:r>
            <a:r>
              <a:rPr lang="hr-HR" dirty="0" smtClean="0"/>
              <a:t> vidjeti sliku ili pogledati</a:t>
            </a:r>
            <a:r>
              <a:rPr lang="hr-HR" baseline="0" dirty="0" smtClean="0"/>
              <a:t> </a:t>
            </a:r>
            <a:r>
              <a:rPr lang="hr-HR" baseline="0" dirty="0" err="1" smtClean="0"/>
              <a:t>foršpan</a:t>
            </a:r>
            <a:r>
              <a:rPr lang="hr-HR" baseline="0" dirty="0" smtClean="0"/>
              <a:t> za neki film -dobiti uvid, pregled opću sliku </a:t>
            </a:r>
          </a:p>
          <a:p>
            <a:r>
              <a:rPr lang="hr-HR" baseline="0" dirty="0" smtClean="0"/>
              <a:t>P – posebno zanimljivo ako se profesor već poznaje otkrivanje vlastitog neznanja</a:t>
            </a:r>
          </a:p>
          <a:p>
            <a:r>
              <a:rPr lang="hr-HR" baseline="0" dirty="0" smtClean="0"/>
              <a:t>Č- obje noge na podu tvrdi stolac brzo čitanje, prva razina čitanja, marker, odmah uočiti bitno, podsjećati se da želite zapamtiti i </a:t>
            </a:r>
            <a:r>
              <a:rPr lang="hr-HR" baseline="0" dirty="0" err="1" smtClean="0"/>
              <a:t>razmijeti</a:t>
            </a:r>
            <a:r>
              <a:rPr lang="hr-HR" baseline="0" dirty="0" smtClean="0"/>
              <a:t> biti budan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0F29-D457-4602-808B-BCF69DDB9C50}" type="slidenum">
              <a:rPr lang="hr-HR" smtClean="0"/>
              <a:pPr/>
              <a:t>21</a:t>
            </a:fld>
            <a:endParaRPr lang="hr-H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Vlastitim riječima</a:t>
            </a:r>
            <a:r>
              <a:rPr lang="hr-HR" baseline="0" dirty="0" smtClean="0"/>
              <a:t> prepričati pročitani odlomak</a:t>
            </a:r>
          </a:p>
          <a:p>
            <a:r>
              <a:rPr lang="hr-HR" baseline="0" dirty="0" smtClean="0"/>
              <a:t>Na rubnicima zapisivati vlastite misli i komentare</a:t>
            </a:r>
          </a:p>
          <a:p>
            <a:r>
              <a:rPr lang="hr-HR" baseline="0" dirty="0" smtClean="0"/>
              <a:t>2, 8, 30 dana</a:t>
            </a:r>
          </a:p>
          <a:p>
            <a:r>
              <a:rPr lang="hr-HR" baseline="0" dirty="0" smtClean="0"/>
              <a:t>Zahtjeva vrijeme i trud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0F29-D457-4602-808B-BCF69DDB9C50}" type="slidenum">
              <a:rPr lang="hr-HR" smtClean="0"/>
              <a:pPr/>
              <a:t>22</a:t>
            </a:fld>
            <a:endParaRPr lang="hr-H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Sadržaje</a:t>
            </a:r>
            <a:r>
              <a:rPr lang="hr-HR" baseline="0" dirty="0" smtClean="0"/>
              <a:t> zapisane rukom bolje učimo i pamtimo, bolje se ureže u pamćenje, nego pisanjem po tipkovnici</a:t>
            </a:r>
          </a:p>
          <a:p>
            <a:r>
              <a:rPr lang="hr-HR" baseline="0" dirty="0" smtClean="0"/>
              <a:t>U mozgu je aktivnija </a:t>
            </a:r>
            <a:r>
              <a:rPr lang="hr-HR" baseline="0" dirty="0" err="1" smtClean="0"/>
              <a:t>tzv</a:t>
            </a:r>
            <a:r>
              <a:rPr lang="hr-HR" baseline="0" dirty="0" smtClean="0"/>
              <a:t>. </a:t>
            </a:r>
            <a:r>
              <a:rPr lang="hr-HR" baseline="0" dirty="0" err="1" smtClean="0"/>
              <a:t>Broca</a:t>
            </a:r>
            <a:r>
              <a:rPr lang="hr-HR" baseline="0" dirty="0" smtClean="0"/>
              <a:t> regija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0F29-D457-4602-808B-BCF69DDB9C50}" type="slidenum">
              <a:rPr lang="hr-HR" smtClean="0"/>
              <a:pPr/>
              <a:t>23</a:t>
            </a:fld>
            <a:endParaRPr lang="hr-H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Štrebanje znanje nepovezano s ostalim znanjima,</a:t>
            </a:r>
          </a:p>
          <a:p>
            <a:r>
              <a:rPr lang="hr-HR" dirty="0" smtClean="0"/>
              <a:t>Zaboraviti će</a:t>
            </a:r>
            <a:r>
              <a:rPr lang="hr-HR" baseline="0" dirty="0" smtClean="0"/>
              <a:t> se ako se na njega ne vraćamo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0F29-D457-4602-808B-BCF69DDB9C50}" type="slidenum">
              <a:rPr lang="hr-HR" smtClean="0"/>
              <a:pPr/>
              <a:t>24</a:t>
            </a:fld>
            <a:endParaRPr lang="hr-H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Uspostava hijerarhije među pojmovima</a:t>
            </a:r>
          </a:p>
          <a:p>
            <a:r>
              <a:rPr lang="hr-HR" dirty="0" smtClean="0"/>
              <a:t>Crtanje tablica, dijagrama</a:t>
            </a:r>
          </a:p>
          <a:p>
            <a:r>
              <a:rPr lang="hr-HR" dirty="0" smtClean="0"/>
              <a:t>Podjela gradiva u odlomke,</a:t>
            </a:r>
            <a:r>
              <a:rPr lang="hr-HR" baseline="0" dirty="0" smtClean="0"/>
              <a:t> učenje tih manjih cjelina</a:t>
            </a:r>
          </a:p>
          <a:p>
            <a:r>
              <a:rPr lang="hr-HR" baseline="0" dirty="0" smtClean="0"/>
              <a:t>Razlikovanje bitnog od nebitnog</a:t>
            </a:r>
          </a:p>
          <a:p>
            <a:r>
              <a:rPr lang="hr-HR" baseline="0" dirty="0" smtClean="0"/>
              <a:t>Sheme s najvažnijim točkama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0F29-D457-4602-808B-BCF69DDB9C50}" type="slidenum">
              <a:rPr lang="hr-HR" smtClean="0"/>
              <a:pPr/>
              <a:t>25</a:t>
            </a:fld>
            <a:endParaRPr lang="hr-H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0F29-D457-4602-808B-BCF69DDB9C50}" type="slidenum">
              <a:rPr lang="hr-HR" smtClean="0"/>
              <a:pPr/>
              <a:t>26</a:t>
            </a:fld>
            <a:endParaRPr lang="hr-H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0F29-D457-4602-808B-BCF69DDB9C50}" type="slidenum">
              <a:rPr lang="hr-HR" smtClean="0"/>
              <a:pPr/>
              <a:t>27</a:t>
            </a:fld>
            <a:endParaRPr lang="hr-H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0F29-D457-4602-808B-BCF69DDB9C50}" type="slidenum">
              <a:rPr lang="hr-HR" smtClean="0"/>
              <a:pPr/>
              <a:t>28</a:t>
            </a:fld>
            <a:endParaRPr lang="hr-H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hr-HR" dirty="0" smtClean="0"/>
              <a:t>Energija i snaga se dobivaju iz našeg tijela</a:t>
            </a:r>
            <a:r>
              <a:rPr lang="hr-HR" baseline="0" dirty="0" smtClean="0"/>
              <a:t> i motivacije bavljenje sportom</a:t>
            </a:r>
          </a:p>
          <a:p>
            <a:pPr marL="228600" indent="-228600">
              <a:buNone/>
            </a:pPr>
            <a:r>
              <a:rPr lang="hr-HR" baseline="0" dirty="0" smtClean="0"/>
              <a:t>2. Stjecanje znanja je sistematski posao a ne posljedica raspoloženja ili slučajnih uvjeta razdijeliti gradivo na manje cjeline rasporediti ih u vremenu, predvidjeti potrebno vrijeme</a:t>
            </a:r>
          </a:p>
          <a:p>
            <a:pPr marL="228600" indent="-228600">
              <a:buNone/>
            </a:pPr>
            <a:r>
              <a:rPr lang="hr-HR" baseline="0" dirty="0" smtClean="0"/>
              <a:t>Tjedno odrediti dan sat sadržaj učenja</a:t>
            </a:r>
          </a:p>
          <a:p>
            <a:r>
              <a:rPr lang="hr-HR" baseline="0" dirty="0" smtClean="0"/>
              <a:t>3.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ali uspjehu učenju zavisi dobrim dijelom o</a:t>
            </a:r>
            <a:r>
              <a:rPr lang="fi-FI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tome, koliko smo uspjeli stvoriti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naviku svakodnevnog, vremenski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unaprijed određenog učenja.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Biti discipliniran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0F29-D457-4602-808B-BCF69DDB9C50}" type="slidenum">
              <a:rPr lang="hr-HR" smtClean="0"/>
              <a:pPr/>
              <a:t>30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 uskoj vezi s učenjem</a:t>
            </a:r>
          </a:p>
          <a:p>
            <a:r>
              <a:rPr lang="hr-HR" dirty="0" smtClean="0"/>
              <a:t>Sjećanja</a:t>
            </a:r>
            <a:r>
              <a:rPr lang="hr-HR" baseline="0" dirty="0" smtClean="0"/>
              <a:t> na događaje koje smo doživjeli, vremensko određivanje zbivanja, kada i gdje smo usvojili neku informaciju</a:t>
            </a:r>
          </a:p>
          <a:p>
            <a:r>
              <a:rPr lang="hr-HR" baseline="0" dirty="0" smtClean="0"/>
              <a:t>Informacije sele u semantičko pamćenje – uporaba jezika značenje riječi pojmova</a:t>
            </a:r>
          </a:p>
          <a:p>
            <a:r>
              <a:rPr lang="hr-HR" baseline="0" dirty="0" smtClean="0"/>
              <a:t>Kako se nešto izvodi </a:t>
            </a:r>
            <a:r>
              <a:rPr lang="hr-HR" b="1" baseline="0" dirty="0" smtClean="0"/>
              <a:t>kognitivna faza </a:t>
            </a:r>
            <a:r>
              <a:rPr lang="hr-HR" baseline="0" dirty="0" smtClean="0"/>
              <a:t>– shvatiti što treba napraviti, </a:t>
            </a:r>
            <a:r>
              <a:rPr lang="hr-HR" b="1" baseline="0" dirty="0" smtClean="0"/>
              <a:t>faza povezivanja- </a:t>
            </a:r>
            <a:r>
              <a:rPr lang="hr-HR" baseline="0" dirty="0" smtClean="0"/>
              <a:t>povezivanje pojedinih radnji u cjelinu, motorički aspekti, </a:t>
            </a:r>
            <a:r>
              <a:rPr lang="hr-HR" b="1" baseline="0" dirty="0" smtClean="0"/>
              <a:t>automatsko odvijanje vještine </a:t>
            </a:r>
          </a:p>
          <a:p>
            <a:r>
              <a:rPr lang="hr-HR" b="1" baseline="0" dirty="0" smtClean="0"/>
              <a:t>UČENJE- </a:t>
            </a:r>
            <a:r>
              <a:rPr lang="hr-HR" b="0" baseline="0" dirty="0" smtClean="0"/>
              <a:t>proces promjene ponašanja na osnovi usvojenog znanja i iskustva</a:t>
            </a:r>
            <a:endParaRPr lang="hr-HR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0F29-D457-4602-808B-BCF69DDB9C50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Vanjski uvjeti za koncentraciju, ponoviti staro gradivo</a:t>
            </a:r>
            <a:endParaRPr lang="hr-HR" dirty="0" smtClean="0"/>
          </a:p>
          <a:p>
            <a:r>
              <a:rPr lang="hr-HR" dirty="0" smtClean="0"/>
              <a:t>5.Ne samo pamtiti podatke povezivati  gradivo, koristiti druge izvore znanja,</a:t>
            </a:r>
            <a:r>
              <a:rPr lang="hr-HR" baseline="0" dirty="0" smtClean="0"/>
              <a:t> razlikovati bitno od nebitnog, koristiti umne mape</a:t>
            </a:r>
          </a:p>
          <a:p>
            <a:r>
              <a:rPr lang="hr-HR" baseline="0" dirty="0" smtClean="0"/>
              <a:t>6.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Oni ispisuju sadržaje</a:t>
            </a:r>
          </a:p>
          <a:p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knjiga ili ih sami stvaraju ako ih nema.</a:t>
            </a:r>
          </a:p>
          <a:p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Oni crtaju kognitivne mape i uvijek 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razmišljaju o tome kako je pojedina informacija uronjena u širi kontekst.</a:t>
            </a:r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0F29-D457-4602-808B-BCF69DDB9C50}" type="slidenum">
              <a:rPr lang="hr-HR" smtClean="0"/>
              <a:pPr/>
              <a:t>31</a:t>
            </a:fld>
            <a:endParaRPr lang="hr-H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baseline="0" dirty="0" smtClean="0"/>
              <a:t>7.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žive i zanimljive slike pojedinih informacija </a:t>
            </a:r>
            <a:r>
              <a:rPr lang="vi-V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 opisanih događaja.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 taj se način aktivira veći dio </a:t>
            </a:r>
            <a:r>
              <a:rPr 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mozga i te slike postaju znaci za dosjećanje informacija.</a:t>
            </a:r>
            <a:endParaRPr lang="hr-HR" baseline="0" dirty="0" smtClean="0"/>
          </a:p>
          <a:p>
            <a:r>
              <a:rPr lang="hr-HR" baseline="0" dirty="0" smtClean="0"/>
              <a:t>8. Sami “iz glave” se dosjećaju gradiva, </a:t>
            </a:r>
            <a:r>
              <a:rPr lang="pl-PL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kartoteka za učenje, «flash» kartice, igre za </a:t>
            </a:r>
            <a:r>
              <a:rPr lang="hr-H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pamćenje i mnemotehnike</a:t>
            </a:r>
            <a:endParaRPr lang="hr-HR" b="0" i="0" baseline="0" dirty="0" smtClean="0"/>
          </a:p>
          <a:p>
            <a:r>
              <a:rPr lang="hr-HR" baseline="0" dirty="0" smtClean="0"/>
              <a:t>9.Sami sebe kontroliraju 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jesu li su upamtiti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najvažnije podatke te da li su dobro razumjeli gradivo.</a:t>
            </a:r>
            <a:endParaRPr lang="hr-HR" baseline="0" dirty="0" smtClean="0"/>
          </a:p>
          <a:p>
            <a:r>
              <a:rPr lang="hr-HR" baseline="0" dirty="0" smtClean="0"/>
              <a:t>10.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</a:t>
            </a:r>
            <a:r>
              <a:rPr lang="hr-H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metakogniciju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</a:t>
            </a:r>
            <a:r>
              <a:rPr lang="hr-H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tj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sposobnost motrenja i upravljanja vlastitim procesima učenja, razmišljanja i pamćenja. Oni su svjesni kada nisu razumjeli gradivo i kada trebaju promijeniti strategiju i način učenja.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0F29-D457-4602-808B-BCF69DDB9C50}" type="slidenum">
              <a:rPr lang="hr-HR" smtClean="0"/>
              <a:pPr/>
              <a:t>32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0F29-D457-4602-808B-BCF69DDB9C50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Zadržava informacije u nepromijenjenom obliku. Vidno 0,5 </a:t>
            </a:r>
            <a:r>
              <a:rPr lang="hr-HR" dirty="0" err="1" smtClean="0"/>
              <a:t>sek</a:t>
            </a:r>
            <a:r>
              <a:rPr lang="hr-HR" dirty="0" smtClean="0"/>
              <a:t>. i slušno 2 </a:t>
            </a:r>
            <a:r>
              <a:rPr lang="hr-HR" dirty="0" err="1" smtClean="0"/>
              <a:t>sek</a:t>
            </a:r>
            <a:r>
              <a:rPr lang="hr-HR" dirty="0" smtClean="0"/>
              <a:t>.(duže), neograničen kapacitet zajedno sa dugoročnim- prepoznavanje oblika</a:t>
            </a:r>
          </a:p>
          <a:p>
            <a:r>
              <a:rPr lang="hr-HR" dirty="0" smtClean="0"/>
              <a:t>Podražaji kratki ali važni za život</a:t>
            </a:r>
          </a:p>
          <a:p>
            <a:r>
              <a:rPr lang="hr-HR" dirty="0" smtClean="0"/>
              <a:t>Kratkoročno- ponavljanjem postaje beskonačno dugo, ako podaci</a:t>
            </a:r>
            <a:r>
              <a:rPr lang="hr-HR" baseline="0" dirty="0" smtClean="0"/>
              <a:t> zadobiju pažnju postaje dugoročno</a:t>
            </a:r>
          </a:p>
          <a:p>
            <a:r>
              <a:rPr lang="hr-HR" baseline="0" dirty="0" smtClean="0"/>
              <a:t>	kodiranjem sprema se u dugoročno, radno pamćenje- dosjećanje povratak informacije iz dugotrajnog pamćenja koja nam trenutno treba</a:t>
            </a:r>
          </a:p>
          <a:p>
            <a:r>
              <a:rPr lang="hr-HR" baseline="0" dirty="0" smtClean="0"/>
              <a:t>Dugotrajno neograničen </a:t>
            </a:r>
            <a:r>
              <a:rPr lang="hr-HR" baseline="0" dirty="0" err="1" smtClean="0"/>
              <a:t>kapacite</a:t>
            </a:r>
            <a:r>
              <a:rPr lang="hr-HR" baseline="0" dirty="0" smtClean="0"/>
              <a:t>, informacije mogu ostati cijeli život. </a:t>
            </a:r>
            <a:r>
              <a:rPr lang="hr-HR" b="1" baseline="0" dirty="0" smtClean="0"/>
              <a:t>Deklarativno</a:t>
            </a:r>
            <a:r>
              <a:rPr lang="hr-HR" baseline="0" dirty="0" smtClean="0"/>
              <a:t>-znanje činjenica i </a:t>
            </a:r>
            <a:r>
              <a:rPr lang="hr-HR" b="1" baseline="0" dirty="0" smtClean="0"/>
              <a:t>proceduralno –</a:t>
            </a:r>
            <a:r>
              <a:rPr lang="hr-HR" b="0" baseline="0" dirty="0" smtClean="0"/>
              <a:t>znanje kako nešto treba učiniti</a:t>
            </a:r>
            <a:endParaRPr lang="hr-H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0F29-D457-4602-808B-BCF69DDB9C50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Retencija zadržavanje, zaustavljanje</a:t>
            </a:r>
          </a:p>
          <a:p>
            <a:r>
              <a:rPr lang="hr-HR" dirty="0" smtClean="0"/>
              <a:t>Povezano s pamćenjem da bi nešto zaboravili moramo prvo</a:t>
            </a:r>
            <a:r>
              <a:rPr lang="hr-HR" baseline="0" dirty="0" smtClean="0"/>
              <a:t> to zapamtiti</a:t>
            </a:r>
          </a:p>
          <a:p>
            <a:r>
              <a:rPr lang="hr-HR" baseline="0" dirty="0" smtClean="0"/>
              <a:t>U početku je zaboravljanje vrlo intenzivno a s vremenom se smanjuje</a:t>
            </a:r>
          </a:p>
          <a:p>
            <a:r>
              <a:rPr lang="hr-HR" baseline="0" dirty="0" smtClean="0"/>
              <a:t>Proceduralno i epizodičko pamćenje je otpornije na zaboravljanje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0F29-D457-4602-808B-BCF69DDB9C50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Trag- staza u mozgu ako je dobro utabana i prohodna lako ćemo doći do informacija ako zaraste nastupa</a:t>
            </a:r>
            <a:r>
              <a:rPr lang="hr-HR" baseline="0" dirty="0" smtClean="0"/>
              <a:t> zaboravljanje (teorija uštede) ne gubimo zapamćene informacije već put do njih, kod ponovnog učenja krčimo taj put. Osipanje zbog nekorištenja , neponavljanja</a:t>
            </a:r>
          </a:p>
          <a:p>
            <a:r>
              <a:rPr lang="hr-HR" baseline="0" dirty="0" smtClean="0"/>
              <a:t>Razlog zaboravljanja brzi protok informacija i dolazak novih i protok vremena kad ne dolaze nove informacije-osipanje isto kao i u kratkotrajnom pamćenju</a:t>
            </a:r>
          </a:p>
          <a:p>
            <a:r>
              <a:rPr lang="hr-HR" baseline="0" dirty="0" smtClean="0"/>
              <a:t>Dugoročno- informacija mora biti pohranjena i put do nje mora biti uhodan (dosjetiti se manje pojmova/ prepoznati puno više pojmova)</a:t>
            </a:r>
          </a:p>
          <a:p>
            <a:r>
              <a:rPr lang="hr-HR" baseline="0" dirty="0" smtClean="0"/>
              <a:t>Represija potiskivanje- neugodne sadržaje ne volimo ponavljati</a:t>
            </a:r>
          </a:p>
          <a:p>
            <a:r>
              <a:rPr lang="hr-HR" baseline="0" dirty="0" smtClean="0"/>
              <a:t>Interferencija- ometanje unaprijed staro ometa učenje novog</a:t>
            </a:r>
          </a:p>
          <a:p>
            <a:r>
              <a:rPr lang="hr-HR" baseline="0" dirty="0" smtClean="0"/>
              <a:t>	ometanje unatrag učenje novog dovodi od zaboravljanja starog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0F29-D457-4602-808B-BCF69DDB9C50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2. Početak govora,</a:t>
            </a:r>
            <a:r>
              <a:rPr lang="hr-HR" baseline="0" dirty="0" smtClean="0"/>
              <a:t> početak učenja slova,  radne navike, </a:t>
            </a:r>
            <a:r>
              <a:rPr lang="hr-HR" baseline="0" dirty="0" err="1" smtClean="0"/>
              <a:t>navike</a:t>
            </a:r>
            <a:r>
              <a:rPr lang="hr-HR" baseline="0" dirty="0" smtClean="0"/>
              <a:t> hranjenja, održavanje čistoće</a:t>
            </a:r>
          </a:p>
          <a:p>
            <a:r>
              <a:rPr lang="hr-HR" baseline="0" dirty="0" smtClean="0"/>
              <a:t>3. Socijalna ponašanja, većina aktivnosti u svakodnevnom životu</a:t>
            </a:r>
          </a:p>
          <a:p>
            <a:r>
              <a:rPr lang="hr-HR" baseline="0" dirty="0" smtClean="0"/>
              <a:t>4.Hodanje vožnja sviranje ručni zanati</a:t>
            </a:r>
          </a:p>
          <a:p>
            <a:r>
              <a:rPr lang="hr-HR" baseline="0" dirty="0" smtClean="0"/>
              <a:t>5.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0F29-D457-4602-808B-BCF69DDB9C50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00F29-D457-4602-808B-BCF69DDB9C50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E6890F-3D7E-4305-AAEA-4B4D6EDF8120}" type="datetimeFigureOut">
              <a:rPr lang="hr-HR" smtClean="0"/>
              <a:pPr/>
              <a:t>8.11.2011.</a:t>
            </a:fld>
            <a:endParaRPr lang="hr-HR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631C1E-6521-4293-8DFE-025793217FA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3314" name="Picture 2" descr="http://t3.gstatic.com/images?q=tbn:ANd9GcQ_K85WqjSPhUfySjrVTEb7BUTUYcf1x0KthV1oO7QisObe5SXeNQ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1325" y="4437112"/>
            <a:ext cx="2352675" cy="19431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E6890F-3D7E-4305-AAEA-4B4D6EDF8120}" type="datetimeFigureOut">
              <a:rPr lang="hr-HR" smtClean="0"/>
              <a:pPr/>
              <a:t>8.11.2011.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631C1E-6521-4293-8DFE-025793217FA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E6890F-3D7E-4305-AAEA-4B4D6EDF8120}" type="datetimeFigureOut">
              <a:rPr lang="hr-HR" smtClean="0"/>
              <a:pPr/>
              <a:t>8.11.2011.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631C1E-6521-4293-8DFE-025793217FA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E6890F-3D7E-4305-AAEA-4B4D6EDF8120}" type="datetimeFigureOut">
              <a:rPr lang="hr-HR" smtClean="0"/>
              <a:pPr/>
              <a:t>8.11.2011.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631C1E-6521-4293-8DFE-025793217FA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E6890F-3D7E-4305-AAEA-4B4D6EDF8120}" type="datetimeFigureOut">
              <a:rPr lang="hr-HR" smtClean="0"/>
              <a:pPr/>
              <a:t>8.11.2011.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631C1E-6521-4293-8DFE-025793217FA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E6890F-3D7E-4305-AAEA-4B4D6EDF8120}" type="datetimeFigureOut">
              <a:rPr lang="hr-HR" smtClean="0"/>
              <a:pPr/>
              <a:t>8.11.2011.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631C1E-6521-4293-8DFE-025793217FA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E6890F-3D7E-4305-AAEA-4B4D6EDF8120}" type="datetimeFigureOut">
              <a:rPr lang="hr-HR" smtClean="0"/>
              <a:pPr/>
              <a:t>8.11.2011.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631C1E-6521-4293-8DFE-025793217FA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E6890F-3D7E-4305-AAEA-4B4D6EDF8120}" type="datetimeFigureOut">
              <a:rPr lang="hr-HR" smtClean="0"/>
              <a:pPr/>
              <a:t>8.11.2011.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631C1E-6521-4293-8DFE-025793217FA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E6890F-3D7E-4305-AAEA-4B4D6EDF8120}" type="datetimeFigureOut">
              <a:rPr lang="hr-HR" smtClean="0"/>
              <a:pPr/>
              <a:t>8.11.2011.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631C1E-6521-4293-8DFE-025793217FA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E6890F-3D7E-4305-AAEA-4B4D6EDF8120}" type="datetimeFigureOut">
              <a:rPr lang="hr-HR" smtClean="0"/>
              <a:pPr/>
              <a:t>8.11.2011.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631C1E-6521-4293-8DFE-025793217FA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E6890F-3D7E-4305-AAEA-4B4D6EDF8120}" type="datetimeFigureOut">
              <a:rPr lang="hr-HR" smtClean="0"/>
              <a:pPr/>
              <a:t>8.11.2011.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631C1E-6521-4293-8DFE-025793217FA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2E6890F-3D7E-4305-AAEA-4B4D6EDF8120}" type="datetimeFigureOut">
              <a:rPr lang="hr-HR" smtClean="0"/>
              <a:pPr/>
              <a:t>8.11.2011.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B631C1E-6521-4293-8DFE-025793217FA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edg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359898"/>
            <a:ext cx="7435552" cy="328512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	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	TEHNIKE PAMĆENJA            		I UČENJA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Faktori učenja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b="1" dirty="0" smtClean="0"/>
              <a:t>ORGANIZACIJSKI</a:t>
            </a:r>
            <a:r>
              <a:rPr lang="hr-HR" dirty="0" smtClean="0"/>
              <a:t>: način učenja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b="1" dirty="0" smtClean="0"/>
              <a:t>SVOJSTVA GRADIVA</a:t>
            </a:r>
            <a:r>
              <a:rPr lang="hr-HR" dirty="0" smtClean="0"/>
              <a:t>: vrsta, količina,</a:t>
            </a:r>
          </a:p>
          <a:p>
            <a:pPr>
              <a:buNone/>
            </a:pPr>
            <a:r>
              <a:rPr lang="hr-HR" dirty="0" smtClean="0"/>
              <a:t>			povezanost, smislenost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pomoc-ucenju-slika-39428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8748" y="4005064"/>
            <a:ext cx="3295252" cy="2716753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Načini učenja:</a:t>
            </a:r>
            <a:br>
              <a:rPr lang="hr-HR" dirty="0" smtClean="0"/>
            </a:br>
            <a:r>
              <a:rPr lang="hr-HR" dirty="0" smtClean="0"/>
              <a:t>Kognitivne, umne mape</a:t>
            </a:r>
            <a:endParaRPr lang="hr-HR" dirty="0"/>
          </a:p>
        </p:txBody>
      </p:sp>
      <p:pic>
        <p:nvPicPr>
          <p:cNvPr id="4" name="Content Placeholder 3" descr="map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588224" y="4077072"/>
            <a:ext cx="2276971" cy="2638395"/>
          </a:xfrm>
        </p:spPr>
      </p:pic>
      <p:pic>
        <p:nvPicPr>
          <p:cNvPr id="6" name="Picture 5" descr="MindMap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2060848"/>
            <a:ext cx="4653877" cy="331236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Načini učenja: </a:t>
            </a:r>
            <a:br>
              <a:rPr lang="hr-HR" dirty="0" smtClean="0"/>
            </a:br>
            <a:r>
              <a:rPr lang="hr-HR" dirty="0" smtClean="0"/>
              <a:t>Mnemotehnike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Povezati nepovezano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Naći dobre znakove dosjećanja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Učiniti  besmisleno smislenim</a:t>
            </a:r>
            <a:endParaRPr lang="hr-HR" dirty="0"/>
          </a:p>
        </p:txBody>
      </p:sp>
      <p:pic>
        <p:nvPicPr>
          <p:cNvPr id="4" name="Picture 3" descr="wifi_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268760"/>
            <a:ext cx="2914650" cy="1333500"/>
          </a:xfrm>
          <a:prstGeom prst="rect">
            <a:avLst/>
          </a:prstGeom>
        </p:spPr>
      </p:pic>
      <p:pic>
        <p:nvPicPr>
          <p:cNvPr id="5" name="Picture 4" descr="Amer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797152"/>
            <a:ext cx="2664296" cy="1847245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Načini učenja:</a:t>
            </a:r>
            <a:br>
              <a:rPr lang="hr-HR" dirty="0" smtClean="0"/>
            </a:br>
            <a:r>
              <a:rPr lang="hr-HR" dirty="0" smtClean="0"/>
              <a:t>Vrste mnemotehnika: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b="1" dirty="0" smtClean="0"/>
              <a:t>VERBALNE:</a:t>
            </a:r>
          </a:p>
          <a:p>
            <a:pPr marL="596646" indent="-514350">
              <a:buNone/>
            </a:pPr>
            <a:r>
              <a:rPr lang="hr-HR" b="1" dirty="0" smtClean="0"/>
              <a:t>1.Skraćivanje  </a:t>
            </a:r>
          </a:p>
          <a:p>
            <a:pPr marL="596646" indent="-514350">
              <a:buNone/>
            </a:pPr>
            <a:r>
              <a:rPr lang="hr-HR" dirty="0" smtClean="0"/>
              <a:t>POPP</a:t>
            </a:r>
          </a:p>
          <a:p>
            <a:pPr marL="596646" indent="-514350">
              <a:buNone/>
            </a:pPr>
            <a:r>
              <a:rPr lang="hr-HR" dirty="0" smtClean="0">
                <a:solidFill>
                  <a:srgbClr val="FF0000"/>
                </a:solidFill>
              </a:rPr>
              <a:t>P</a:t>
            </a:r>
            <a:r>
              <a:rPr lang="hr-HR" dirty="0" smtClean="0"/>
              <a:t>rijem, </a:t>
            </a:r>
            <a:r>
              <a:rPr lang="hr-HR" dirty="0" smtClean="0">
                <a:solidFill>
                  <a:srgbClr val="FF0000"/>
                </a:solidFill>
              </a:rPr>
              <a:t>O</a:t>
            </a:r>
            <a:r>
              <a:rPr lang="hr-HR" dirty="0" smtClean="0"/>
              <a:t>brada, </a:t>
            </a:r>
            <a:r>
              <a:rPr lang="hr-HR" dirty="0" smtClean="0">
                <a:solidFill>
                  <a:srgbClr val="FF0000"/>
                </a:solidFill>
              </a:rPr>
              <a:t>P</a:t>
            </a:r>
            <a:r>
              <a:rPr lang="hr-HR" dirty="0" smtClean="0"/>
              <a:t>ohrana, </a:t>
            </a:r>
            <a:r>
              <a:rPr lang="hr-HR" dirty="0" smtClean="0">
                <a:solidFill>
                  <a:srgbClr val="FF0000"/>
                </a:solidFill>
              </a:rPr>
              <a:t>P</a:t>
            </a:r>
            <a:r>
              <a:rPr lang="hr-HR" dirty="0" smtClean="0"/>
              <a:t>rijenos</a:t>
            </a:r>
          </a:p>
          <a:p>
            <a:pPr marL="596646" indent="-514350">
              <a:buNone/>
            </a:pPr>
            <a:endParaRPr lang="hr-HR" dirty="0" smtClean="0"/>
          </a:p>
          <a:p>
            <a:pPr marL="596646" indent="-514350">
              <a:buNone/>
            </a:pPr>
            <a:r>
              <a:rPr lang="hr-HR" dirty="0" smtClean="0"/>
              <a:t>Mg CHOPINKS </a:t>
            </a:r>
            <a:r>
              <a:rPr lang="hr-HR" dirty="0" err="1" smtClean="0"/>
              <a:t>CaFe</a:t>
            </a:r>
            <a:endParaRPr lang="hr-HR" dirty="0" smtClean="0"/>
          </a:p>
          <a:p>
            <a:pPr marL="596646" indent="-514350">
              <a:buNone/>
            </a:pPr>
            <a:r>
              <a:rPr lang="hr-HR" dirty="0" smtClean="0"/>
              <a:t>Kemijski elementi u tijelu</a:t>
            </a:r>
          </a:p>
          <a:p>
            <a:pPr marL="596646" indent="-514350">
              <a:buNone/>
            </a:pPr>
            <a:endParaRPr lang="hr-HR" dirty="0" smtClean="0"/>
          </a:p>
        </p:txBody>
      </p:sp>
      <p:pic>
        <p:nvPicPr>
          <p:cNvPr id="4" name="Picture 3" descr="psc_falcon4400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132856"/>
            <a:ext cx="1361306" cy="1890703"/>
          </a:xfrm>
          <a:prstGeom prst="rect">
            <a:avLst/>
          </a:prstGeom>
        </p:spPr>
      </p:pic>
      <p:pic>
        <p:nvPicPr>
          <p:cNvPr id="5" name="Picture 4" descr="untitle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4653136"/>
            <a:ext cx="2819703" cy="1694532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Načini učenja:</a:t>
            </a:r>
            <a:br>
              <a:rPr lang="hr-HR" dirty="0" smtClean="0"/>
            </a:br>
            <a:r>
              <a:rPr lang="hr-HR" dirty="0" smtClean="0"/>
              <a:t>Vrste mnemotehnika: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b="1" dirty="0" smtClean="0"/>
              <a:t>2. Elaborirano kodiranje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Planeti Sunčevog sustava</a:t>
            </a:r>
          </a:p>
          <a:p>
            <a:pPr>
              <a:buNone/>
            </a:pPr>
            <a:endParaRPr lang="hr-H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r-HR" dirty="0" smtClean="0">
                <a:solidFill>
                  <a:srgbClr val="FF0000"/>
                </a:solidFill>
              </a:rPr>
              <a:t>M</a:t>
            </a:r>
            <a:r>
              <a:rPr lang="hr-HR" dirty="0" smtClean="0"/>
              <a:t>oja </a:t>
            </a:r>
            <a:r>
              <a:rPr lang="hr-HR" dirty="0" smtClean="0">
                <a:solidFill>
                  <a:srgbClr val="FF0000"/>
                </a:solidFill>
              </a:rPr>
              <a:t>V</a:t>
            </a:r>
            <a:r>
              <a:rPr lang="hr-HR" dirty="0" smtClean="0"/>
              <a:t>rlo </a:t>
            </a:r>
            <a:r>
              <a:rPr lang="hr-HR" dirty="0" smtClean="0">
                <a:solidFill>
                  <a:srgbClr val="FF0000"/>
                </a:solidFill>
              </a:rPr>
              <a:t>Z</a:t>
            </a:r>
            <a:r>
              <a:rPr lang="hr-HR" dirty="0" smtClean="0"/>
              <a:t>natiželjna </a:t>
            </a:r>
            <a:r>
              <a:rPr lang="hr-HR" dirty="0" smtClean="0">
                <a:solidFill>
                  <a:srgbClr val="FF0000"/>
                </a:solidFill>
              </a:rPr>
              <a:t>M</a:t>
            </a:r>
            <a:r>
              <a:rPr lang="hr-HR" dirty="0" smtClean="0"/>
              <a:t>ajka </a:t>
            </a:r>
            <a:r>
              <a:rPr lang="hr-HR" dirty="0" smtClean="0">
                <a:solidFill>
                  <a:srgbClr val="FF0000"/>
                </a:solidFill>
              </a:rPr>
              <a:t>J</a:t>
            </a:r>
            <a:r>
              <a:rPr lang="hr-HR" dirty="0" smtClean="0"/>
              <a:t>e </a:t>
            </a:r>
            <a:r>
              <a:rPr lang="hr-HR" dirty="0" smtClean="0">
                <a:solidFill>
                  <a:srgbClr val="FF0000"/>
                </a:solidFill>
              </a:rPr>
              <a:t>U</a:t>
            </a:r>
            <a:r>
              <a:rPr lang="hr-HR" dirty="0" smtClean="0"/>
              <a:t>vijek </a:t>
            </a:r>
            <a:r>
              <a:rPr lang="hr-HR" dirty="0" smtClean="0">
                <a:solidFill>
                  <a:srgbClr val="FF0000"/>
                </a:solidFill>
              </a:rPr>
              <a:t>S</a:t>
            </a:r>
            <a:r>
              <a:rPr lang="hr-HR" dirty="0" smtClean="0"/>
              <a:t>vima </a:t>
            </a:r>
          </a:p>
          <a:p>
            <a:pPr>
              <a:buNone/>
            </a:pPr>
            <a:r>
              <a:rPr lang="hr-HR" dirty="0" smtClean="0">
                <a:solidFill>
                  <a:srgbClr val="FF0000"/>
                </a:solidFill>
              </a:rPr>
              <a:t>N</a:t>
            </a:r>
            <a:r>
              <a:rPr lang="hr-HR" dirty="0" smtClean="0"/>
              <a:t>abrajala </a:t>
            </a:r>
            <a:r>
              <a:rPr lang="hr-HR" dirty="0" smtClean="0">
                <a:solidFill>
                  <a:srgbClr val="FF0000"/>
                </a:solidFill>
              </a:rPr>
              <a:t>P</a:t>
            </a:r>
            <a:r>
              <a:rPr lang="hr-HR" dirty="0" smtClean="0"/>
              <a:t>lanete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>
                <a:solidFill>
                  <a:srgbClr val="FF0000"/>
                </a:solidFill>
              </a:rPr>
              <a:t>M</a:t>
            </a:r>
            <a:r>
              <a:rPr lang="hr-HR" dirty="0" smtClean="0"/>
              <a:t>erkur, </a:t>
            </a:r>
            <a:r>
              <a:rPr lang="hr-HR" dirty="0" smtClean="0">
                <a:solidFill>
                  <a:srgbClr val="FF0000"/>
                </a:solidFill>
              </a:rPr>
              <a:t>V</a:t>
            </a:r>
            <a:r>
              <a:rPr lang="hr-HR" dirty="0" smtClean="0"/>
              <a:t>enera, </a:t>
            </a:r>
            <a:r>
              <a:rPr lang="hr-HR" dirty="0" smtClean="0">
                <a:solidFill>
                  <a:srgbClr val="FF0000"/>
                </a:solidFill>
              </a:rPr>
              <a:t>Z</a:t>
            </a:r>
            <a:r>
              <a:rPr lang="hr-HR" dirty="0" smtClean="0"/>
              <a:t>emlja, </a:t>
            </a:r>
            <a:r>
              <a:rPr lang="hr-HR" dirty="0" smtClean="0">
                <a:solidFill>
                  <a:srgbClr val="FF0000"/>
                </a:solidFill>
              </a:rPr>
              <a:t>M</a:t>
            </a:r>
            <a:r>
              <a:rPr lang="hr-HR" dirty="0" smtClean="0"/>
              <a:t>ars, </a:t>
            </a:r>
            <a:r>
              <a:rPr lang="hr-HR" dirty="0" smtClean="0">
                <a:solidFill>
                  <a:srgbClr val="FF0000"/>
                </a:solidFill>
              </a:rPr>
              <a:t>J</a:t>
            </a:r>
            <a:r>
              <a:rPr lang="hr-HR" dirty="0" smtClean="0"/>
              <a:t>upiter, </a:t>
            </a:r>
            <a:r>
              <a:rPr lang="hr-HR" dirty="0" smtClean="0">
                <a:solidFill>
                  <a:srgbClr val="FF0000"/>
                </a:solidFill>
              </a:rPr>
              <a:t>U</a:t>
            </a:r>
            <a:r>
              <a:rPr lang="hr-HR" dirty="0" smtClean="0"/>
              <a:t>ran, </a:t>
            </a:r>
          </a:p>
          <a:p>
            <a:pPr>
              <a:buNone/>
            </a:pPr>
            <a:r>
              <a:rPr lang="hr-HR" dirty="0" smtClean="0">
                <a:solidFill>
                  <a:srgbClr val="FF0000"/>
                </a:solidFill>
              </a:rPr>
              <a:t>S</a:t>
            </a:r>
            <a:r>
              <a:rPr lang="hr-HR" dirty="0" smtClean="0"/>
              <a:t>aturn, </a:t>
            </a:r>
            <a:r>
              <a:rPr lang="hr-HR" dirty="0" smtClean="0">
                <a:solidFill>
                  <a:srgbClr val="FF0000"/>
                </a:solidFill>
              </a:rPr>
              <a:t>N</a:t>
            </a:r>
            <a:r>
              <a:rPr lang="hr-HR" dirty="0" smtClean="0"/>
              <a:t>eptun, </a:t>
            </a:r>
            <a:r>
              <a:rPr lang="hr-HR" dirty="0" err="1" smtClean="0">
                <a:solidFill>
                  <a:srgbClr val="FF0000"/>
                </a:solidFill>
              </a:rPr>
              <a:t>P</a:t>
            </a:r>
            <a:r>
              <a:rPr lang="hr-HR" dirty="0" err="1" smtClean="0"/>
              <a:t>luton</a:t>
            </a:r>
            <a:endParaRPr lang="hr-HR" dirty="0"/>
          </a:p>
        </p:txBody>
      </p:sp>
      <p:pic>
        <p:nvPicPr>
          <p:cNvPr id="4" name="Picture 3" descr="79769_14623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124744"/>
            <a:ext cx="1905000" cy="2371725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44650" y="1447800"/>
            <a:ext cx="7499350" cy="4800600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Redoslijed boja u Sunčevom spektru</a:t>
            </a:r>
          </a:p>
          <a:p>
            <a:pPr>
              <a:buNone/>
            </a:pPr>
            <a:r>
              <a:rPr lang="hr-HR" b="1" dirty="0" smtClean="0">
                <a:solidFill>
                  <a:srgbClr val="FF0000"/>
                </a:solidFill>
              </a:rPr>
              <a:t>LJ</a:t>
            </a:r>
            <a:r>
              <a:rPr lang="hr-HR" b="1" dirty="0" smtClean="0"/>
              <a:t>epotica </a:t>
            </a:r>
            <a:r>
              <a:rPr lang="hr-HR" b="1" dirty="0" smtClean="0">
                <a:solidFill>
                  <a:srgbClr val="FF0000"/>
                </a:solidFill>
              </a:rPr>
              <a:t>M</a:t>
            </a:r>
            <a:r>
              <a:rPr lang="hr-HR" b="1" dirty="0" smtClean="0"/>
              <a:t>iluje </a:t>
            </a:r>
            <a:r>
              <a:rPr lang="hr-HR" b="1" dirty="0" smtClean="0">
                <a:solidFill>
                  <a:srgbClr val="FF0000"/>
                </a:solidFill>
              </a:rPr>
              <a:t>Z</a:t>
            </a:r>
            <a:r>
              <a:rPr lang="hr-HR" b="1" dirty="0" smtClean="0"/>
              <a:t>latnu </a:t>
            </a:r>
            <a:r>
              <a:rPr lang="hr-HR" b="1" dirty="0" smtClean="0">
                <a:solidFill>
                  <a:srgbClr val="FF0000"/>
                </a:solidFill>
              </a:rPr>
              <a:t>Ž</a:t>
            </a:r>
            <a:r>
              <a:rPr lang="hr-HR" b="1" dirty="0" smtClean="0"/>
              <a:t>abu </a:t>
            </a:r>
            <a:r>
              <a:rPr lang="hr-HR" b="1" dirty="0" smtClean="0">
                <a:solidFill>
                  <a:srgbClr val="FF0000"/>
                </a:solidFill>
              </a:rPr>
              <a:t>N</a:t>
            </a:r>
            <a:r>
              <a:rPr lang="hr-HR" b="1" dirty="0" smtClean="0"/>
              <a:t>a </a:t>
            </a:r>
            <a:r>
              <a:rPr lang="hr-HR" b="1" dirty="0" smtClean="0">
                <a:solidFill>
                  <a:srgbClr val="FF0000"/>
                </a:solidFill>
              </a:rPr>
              <a:t>C</a:t>
            </a:r>
            <a:r>
              <a:rPr lang="hr-HR" b="1" dirty="0" smtClean="0"/>
              <a:t>igli</a:t>
            </a:r>
          </a:p>
          <a:p>
            <a:pPr>
              <a:buNone/>
            </a:pPr>
            <a:r>
              <a:rPr lang="hr-HR" dirty="0" smtClean="0">
                <a:solidFill>
                  <a:srgbClr val="FF0000"/>
                </a:solidFill>
              </a:rPr>
              <a:t>Lj</a:t>
            </a:r>
            <a:r>
              <a:rPr lang="hr-HR" dirty="0" smtClean="0"/>
              <a:t>ubičasta, </a:t>
            </a:r>
            <a:r>
              <a:rPr lang="hr-HR" dirty="0" smtClean="0">
                <a:solidFill>
                  <a:srgbClr val="FF0000"/>
                </a:solidFill>
              </a:rPr>
              <a:t>M</a:t>
            </a:r>
            <a:r>
              <a:rPr lang="hr-HR" dirty="0" smtClean="0"/>
              <a:t>odra, </a:t>
            </a:r>
            <a:r>
              <a:rPr lang="hr-HR" dirty="0" smtClean="0">
                <a:solidFill>
                  <a:srgbClr val="FF0000"/>
                </a:solidFill>
              </a:rPr>
              <a:t>Z</a:t>
            </a:r>
            <a:r>
              <a:rPr lang="hr-HR" dirty="0" smtClean="0"/>
              <a:t>elena, </a:t>
            </a:r>
            <a:r>
              <a:rPr lang="hr-HR" dirty="0" smtClean="0">
                <a:solidFill>
                  <a:srgbClr val="FF0000"/>
                </a:solidFill>
              </a:rPr>
              <a:t>Ž</a:t>
            </a:r>
            <a:r>
              <a:rPr lang="hr-HR" dirty="0" smtClean="0"/>
              <a:t>uta, </a:t>
            </a:r>
            <a:r>
              <a:rPr lang="hr-HR" dirty="0" smtClean="0">
                <a:solidFill>
                  <a:srgbClr val="FF0000"/>
                </a:solidFill>
              </a:rPr>
              <a:t>N</a:t>
            </a:r>
            <a:r>
              <a:rPr lang="hr-HR" dirty="0" smtClean="0"/>
              <a:t>arančasta,</a:t>
            </a:r>
          </a:p>
          <a:p>
            <a:pPr>
              <a:buNone/>
            </a:pPr>
            <a:r>
              <a:rPr lang="hr-HR" dirty="0" smtClean="0">
                <a:solidFill>
                  <a:srgbClr val="FF0000"/>
                </a:solidFill>
              </a:rPr>
              <a:t>C</a:t>
            </a:r>
            <a:r>
              <a:rPr lang="hr-HR" dirty="0" smtClean="0"/>
              <a:t>rvena </a:t>
            </a:r>
          </a:p>
          <a:p>
            <a:pPr>
              <a:buNone/>
            </a:pPr>
            <a:r>
              <a:rPr lang="hr-HR" dirty="0" smtClean="0"/>
              <a:t>			E=mc²</a:t>
            </a:r>
          </a:p>
          <a:p>
            <a:pPr>
              <a:buNone/>
            </a:pPr>
            <a:r>
              <a:rPr lang="hr-HR" b="1" dirty="0" smtClean="0"/>
              <a:t>Einstein miriše cvijeta dva</a:t>
            </a:r>
          </a:p>
          <a:p>
            <a:pPr>
              <a:buNone/>
            </a:pPr>
            <a:r>
              <a:rPr lang="hr-HR" dirty="0" smtClean="0"/>
              <a:t>			W=</a:t>
            </a:r>
            <a:r>
              <a:rPr lang="hr-HR" dirty="0" err="1" smtClean="0"/>
              <a:t>UIt</a:t>
            </a:r>
            <a:endParaRPr lang="hr-HR" dirty="0" smtClean="0"/>
          </a:p>
          <a:p>
            <a:pPr>
              <a:buNone/>
            </a:pPr>
            <a:r>
              <a:rPr lang="hr-HR" b="1" dirty="0" smtClean="0"/>
              <a:t>		  Walter je uredan i točan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dug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0"/>
            <a:ext cx="2339752" cy="1605881"/>
          </a:xfrm>
          <a:prstGeom prst="rect">
            <a:avLst/>
          </a:prstGeom>
        </p:spPr>
      </p:pic>
      <p:pic>
        <p:nvPicPr>
          <p:cNvPr id="5" name="Picture 4" descr="einstein_article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3160" y="3501008"/>
            <a:ext cx="2230840" cy="1667644"/>
          </a:xfrm>
          <a:prstGeom prst="rect">
            <a:avLst/>
          </a:prstGeom>
        </p:spPr>
      </p:pic>
      <p:pic>
        <p:nvPicPr>
          <p:cNvPr id="6" name="Picture 5" descr="slika-15740-2011-04-1301891243-veli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3688" y="5278062"/>
            <a:ext cx="979562" cy="1579938"/>
          </a:xfrm>
          <a:prstGeom prst="rect">
            <a:avLst/>
          </a:prstGeom>
        </p:spPr>
      </p:pic>
      <p:pic>
        <p:nvPicPr>
          <p:cNvPr id="7" name="Picture 6" descr="imagesCADQFJF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68344" y="4581128"/>
            <a:ext cx="848950" cy="635893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Načini učenja:</a:t>
            </a:r>
            <a:br>
              <a:rPr lang="hr-HR" dirty="0" smtClean="0"/>
            </a:br>
            <a:r>
              <a:rPr lang="hr-HR" dirty="0" smtClean="0"/>
              <a:t>Vrste mnemotehnika: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b="1" dirty="0" smtClean="0"/>
              <a:t>3. Rečenični </a:t>
            </a:r>
            <a:r>
              <a:rPr lang="hr-HR" b="1" dirty="0" err="1" smtClean="0"/>
              <a:t>mnemonici</a:t>
            </a:r>
            <a:r>
              <a:rPr lang="hr-HR" b="1" dirty="0" smtClean="0"/>
              <a:t>:</a:t>
            </a:r>
          </a:p>
          <a:p>
            <a:pPr>
              <a:buNone/>
            </a:pPr>
            <a:r>
              <a:rPr lang="hr-HR" dirty="0" smtClean="0"/>
              <a:t>Nepovezane riječi složiti u logičnu rečenicu ili priču</a:t>
            </a:r>
          </a:p>
          <a:p>
            <a:pPr>
              <a:buNone/>
            </a:pPr>
            <a:r>
              <a:rPr lang="hr-HR" dirty="0" smtClean="0"/>
              <a:t>				Pas, lula, prozor</a:t>
            </a:r>
          </a:p>
          <a:p>
            <a:pPr>
              <a:buNone/>
            </a:pPr>
            <a:r>
              <a:rPr lang="hr-HR" dirty="0" smtClean="0"/>
              <a:t>Pas je pušio lulu i gledao kroz prozor</a:t>
            </a:r>
            <a:endParaRPr lang="hr-HR" dirty="0"/>
          </a:p>
        </p:txBody>
      </p:sp>
      <p:pic>
        <p:nvPicPr>
          <p:cNvPr id="6" name="Picture 5" descr="imagesCAEFW7L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437112"/>
            <a:ext cx="2419350" cy="188595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Načini učenja:</a:t>
            </a:r>
            <a:br>
              <a:rPr lang="hr-HR" dirty="0" smtClean="0"/>
            </a:br>
            <a:r>
              <a:rPr lang="hr-HR" dirty="0" smtClean="0"/>
              <a:t>Vrste mnemotehnika: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412776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hr-HR" b="1" dirty="0" smtClean="0"/>
              <a:t>4. Ritam i rima</a:t>
            </a:r>
          </a:p>
          <a:p>
            <a:pPr>
              <a:buNone/>
            </a:pPr>
            <a:r>
              <a:rPr lang="hr-HR" dirty="0" smtClean="0"/>
              <a:t>Svaka masa mora znati </a:t>
            </a:r>
          </a:p>
          <a:p>
            <a:pPr>
              <a:buNone/>
            </a:pPr>
            <a:r>
              <a:rPr lang="hr-HR" dirty="0" smtClean="0"/>
              <a:t>Sila će joj ubrzanje dati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Mala moja dajem ti na znanje </a:t>
            </a:r>
          </a:p>
          <a:p>
            <a:pPr>
              <a:buNone/>
            </a:pPr>
            <a:r>
              <a:rPr lang="hr-HR" dirty="0" smtClean="0"/>
              <a:t>Sila masi daje ubrzanje </a:t>
            </a:r>
            <a:endParaRPr lang="hr-HR" dirty="0"/>
          </a:p>
        </p:txBody>
      </p:sp>
      <p:pic>
        <p:nvPicPr>
          <p:cNvPr id="4" name="Picture 3" descr="y121962725759124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725144"/>
            <a:ext cx="3728839" cy="1864420"/>
          </a:xfrm>
          <a:prstGeom prst="rect">
            <a:avLst/>
          </a:prstGeom>
        </p:spPr>
      </p:pic>
      <p:pic>
        <p:nvPicPr>
          <p:cNvPr id="20482" name="Picture 2" descr="\frac{m}{s^2}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1916832"/>
            <a:ext cx="360040" cy="7200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1644650" y="1447800"/>
            <a:ext cx="7499350" cy="4800600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Ja znam jer sam lumen</a:t>
            </a:r>
          </a:p>
          <a:p>
            <a:pPr>
              <a:buNone/>
            </a:pPr>
            <a:r>
              <a:rPr lang="hr-HR" dirty="0" smtClean="0"/>
              <a:t>Gustoća je masa kroz volumen.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Sjećam se k´o jučer </a:t>
            </a:r>
            <a:r>
              <a:rPr lang="hr-HR" dirty="0" err="1" smtClean="0"/>
              <a:t>rek</a:t>
            </a:r>
            <a:r>
              <a:rPr lang="hr-HR" dirty="0" smtClean="0"/>
              <a:t>´o si mi ti</a:t>
            </a:r>
          </a:p>
          <a:p>
            <a:pPr>
              <a:buNone/>
            </a:pPr>
            <a:r>
              <a:rPr lang="hr-HR" dirty="0" smtClean="0"/>
              <a:t>Površina kruga je er na kvadrat </a:t>
            </a:r>
            <a:r>
              <a:rPr lang="hr-HR" dirty="0" err="1" smtClean="0"/>
              <a:t>pi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9" name="Picture 8" descr="artwork_64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4365104"/>
            <a:ext cx="2348880" cy="2348880"/>
          </a:xfrm>
          <a:prstGeom prst="rect">
            <a:avLst/>
          </a:prstGeom>
        </p:spPr>
      </p:pic>
      <p:pic>
        <p:nvPicPr>
          <p:cNvPr id="10" name="Picture 9" descr="0000810761_s_0_tpksh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88640"/>
            <a:ext cx="2069976" cy="1940603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Načini učenja:</a:t>
            </a:r>
            <a:br>
              <a:rPr lang="hr-HR" dirty="0" smtClean="0"/>
            </a:br>
            <a:r>
              <a:rPr lang="hr-HR" dirty="0" smtClean="0"/>
              <a:t>Vrste mnemotehnika: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b="1" dirty="0" smtClean="0"/>
              <a:t>VIZUALNE:</a:t>
            </a:r>
          </a:p>
          <a:p>
            <a:pPr marL="596646" indent="-514350">
              <a:buNone/>
            </a:pPr>
            <a:r>
              <a:rPr lang="hr-HR" b="1" dirty="0" smtClean="0"/>
              <a:t>1. Metoda mjesta</a:t>
            </a:r>
            <a:r>
              <a:rPr lang="hr-HR" dirty="0" smtClean="0"/>
              <a:t>-</a:t>
            </a:r>
            <a:r>
              <a:rPr lang="hr-HR" b="1" dirty="0" smtClean="0"/>
              <a:t> </a:t>
            </a:r>
            <a:r>
              <a:rPr lang="hr-HR" dirty="0" smtClean="0"/>
              <a:t>predočavanje prostora</a:t>
            </a:r>
          </a:p>
          <a:p>
            <a:pPr marL="596646" indent="-514350">
              <a:buNone/>
            </a:pPr>
            <a:endParaRPr lang="hr-HR" b="1" dirty="0" smtClean="0"/>
          </a:p>
          <a:p>
            <a:pPr marL="596646" indent="-514350">
              <a:buNone/>
            </a:pPr>
            <a:r>
              <a:rPr lang="hr-HR" b="1" dirty="0" smtClean="0"/>
              <a:t>2. Metoda prostornog uređenja stranice </a:t>
            </a:r>
            <a:r>
              <a:rPr lang="hr-HR" dirty="0" smtClean="0"/>
              <a:t>-</a:t>
            </a:r>
            <a:r>
              <a:rPr lang="hr-HR" b="1" dirty="0" smtClean="0"/>
              <a:t> </a:t>
            </a:r>
            <a:r>
              <a:rPr lang="hr-HR" dirty="0" smtClean="0"/>
              <a:t>pamćenje rasporeda</a:t>
            </a:r>
          </a:p>
          <a:p>
            <a:pPr marL="596646" indent="-514350">
              <a:buNone/>
            </a:pPr>
            <a:r>
              <a:rPr lang="hr-HR" dirty="0" smtClean="0"/>
              <a:t>			     bilješki</a:t>
            </a:r>
          </a:p>
          <a:p>
            <a:pPr marL="596646" indent="-514350">
              <a:buNone/>
            </a:pPr>
            <a:endParaRPr lang="hr-HR" dirty="0" smtClean="0"/>
          </a:p>
          <a:p>
            <a:pPr marL="596646" indent="-514350">
              <a:buNone/>
            </a:pPr>
            <a:r>
              <a:rPr lang="hr-HR" b="1" dirty="0" smtClean="0"/>
              <a:t>3. Bizarno predočavanje</a:t>
            </a:r>
            <a:r>
              <a:rPr lang="hr-HR" dirty="0" smtClean="0"/>
              <a:t> –</a:t>
            </a:r>
          </a:p>
          <a:p>
            <a:pPr marL="596646" indent="-514350">
              <a:buNone/>
            </a:pPr>
            <a:r>
              <a:rPr lang="hr-HR" dirty="0" smtClean="0"/>
              <a:t>		smiješne slike</a:t>
            </a:r>
            <a:endParaRPr lang="hr-HR" b="1" dirty="0" smtClean="0"/>
          </a:p>
          <a:p>
            <a:pPr marL="596646" indent="-514350">
              <a:buAutoNum type="arabicPeriod"/>
            </a:pPr>
            <a:endParaRPr lang="hr-HR" dirty="0"/>
          </a:p>
        </p:txBody>
      </p:sp>
      <p:pic>
        <p:nvPicPr>
          <p:cNvPr id="4" name="Picture 3" descr="imagesCALDFJH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5373216"/>
            <a:ext cx="1542652" cy="1302403"/>
          </a:xfrm>
          <a:prstGeom prst="rect">
            <a:avLst/>
          </a:prstGeom>
        </p:spPr>
      </p:pic>
      <p:pic>
        <p:nvPicPr>
          <p:cNvPr id="5" name="Picture 4" descr="16209511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3933056"/>
            <a:ext cx="1720585" cy="1290439"/>
          </a:xfrm>
          <a:prstGeom prst="rect">
            <a:avLst/>
          </a:prstGeom>
        </p:spPr>
      </p:pic>
      <p:pic>
        <p:nvPicPr>
          <p:cNvPr id="6" name="Picture 5" descr="Norveska_FjordGeiranger_01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476672"/>
            <a:ext cx="2064035" cy="1544899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196752"/>
            <a:ext cx="73448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“</a:t>
            </a:r>
            <a:r>
              <a:rPr lang="hr-HR" sz="2800" dirty="0" smtClean="0"/>
              <a:t>Nepismena osoba 2000. godine nije ona koja ne zna čitati ni pisati, već ona koje ne zna učiti”</a:t>
            </a:r>
          </a:p>
          <a:p>
            <a:r>
              <a:rPr lang="hr-HR" sz="2800" dirty="0"/>
              <a:t>	</a:t>
            </a:r>
            <a:r>
              <a:rPr lang="hr-HR" sz="2800" dirty="0" smtClean="0"/>
              <a:t>		</a:t>
            </a:r>
            <a:r>
              <a:rPr lang="hr-HR" sz="2800" dirty="0" err="1" smtClean="0"/>
              <a:t>Alvin</a:t>
            </a:r>
            <a:r>
              <a:rPr lang="hr-HR" sz="2800" dirty="0" smtClean="0"/>
              <a:t> </a:t>
            </a:r>
            <a:r>
              <a:rPr lang="hr-HR" sz="2800" dirty="0" err="1" smtClean="0"/>
              <a:t>Toffler</a:t>
            </a:r>
            <a:endParaRPr lang="hr-HR" sz="2800" dirty="0" smtClean="0"/>
          </a:p>
          <a:p>
            <a:endParaRPr lang="hr-HR" sz="2800" dirty="0"/>
          </a:p>
          <a:p>
            <a:endParaRPr lang="hr-HR" sz="2800" dirty="0" smtClean="0"/>
          </a:p>
          <a:p>
            <a:r>
              <a:rPr lang="hr-HR" sz="2800" dirty="0" smtClean="0"/>
              <a:t>“ Učenje nije nešto u čemu su neki bolji a drugi lošiji. Učenje je nešto što neki rade bolje a drugi lošije”</a:t>
            </a:r>
            <a:endParaRPr lang="hr-HR" sz="2800" dirty="0"/>
          </a:p>
        </p:txBody>
      </p:sp>
      <p:pic>
        <p:nvPicPr>
          <p:cNvPr id="2050" name="Picture 2" descr="http://s1.trosjed.net.hr/trosjed/slike/5114859e_0_xWV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581128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Načini učenja:</a:t>
            </a:r>
            <a:br>
              <a:rPr lang="hr-HR" dirty="0" smtClean="0"/>
            </a:br>
            <a:r>
              <a:rPr lang="hr-HR" dirty="0" smtClean="0"/>
              <a:t>Vrste mnemotehnika: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b="1" dirty="0" smtClean="0"/>
              <a:t>KOMBINIRANE:</a:t>
            </a:r>
          </a:p>
          <a:p>
            <a:pPr>
              <a:buNone/>
            </a:pPr>
            <a:r>
              <a:rPr lang="hr-HR" b="1" dirty="0" smtClean="0"/>
              <a:t>Metoda ključnih riječi</a:t>
            </a:r>
          </a:p>
          <a:p>
            <a:pPr>
              <a:buNone/>
            </a:pPr>
            <a:r>
              <a:rPr lang="hr-HR" dirty="0" smtClean="0"/>
              <a:t>		Asocijacija po zvučnosti </a:t>
            </a:r>
          </a:p>
          <a:p>
            <a:pPr>
              <a:buNone/>
            </a:pPr>
            <a:r>
              <a:rPr lang="hr-HR" dirty="0" smtClean="0"/>
              <a:t>			</a:t>
            </a:r>
            <a:r>
              <a:rPr lang="hr-HR" dirty="0" err="1" smtClean="0"/>
              <a:t>lizzard</a:t>
            </a:r>
            <a:r>
              <a:rPr lang="hr-HR" dirty="0" smtClean="0"/>
              <a:t>-lizati</a:t>
            </a:r>
          </a:p>
          <a:p>
            <a:pPr>
              <a:buNone/>
            </a:pPr>
            <a:r>
              <a:rPr lang="hr-HR" dirty="0" smtClean="0"/>
              <a:t>		Stvaranje predodžbe</a:t>
            </a:r>
            <a:endParaRPr lang="hr-HR" dirty="0"/>
          </a:p>
        </p:txBody>
      </p:sp>
      <p:pic>
        <p:nvPicPr>
          <p:cNvPr id="4" name="Picture 3" descr="imagesCAZTUE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653136"/>
            <a:ext cx="2879544" cy="1914897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Načini učenja:</a:t>
            </a:r>
            <a:br>
              <a:rPr lang="hr-HR" dirty="0" smtClean="0"/>
            </a:br>
            <a:r>
              <a:rPr lang="hr-HR" dirty="0" smtClean="0"/>
              <a:t>ČPČPP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b="1" dirty="0" smtClean="0"/>
              <a:t>Č - čitati letimično: </a:t>
            </a:r>
            <a:r>
              <a:rPr lang="hr-HR" dirty="0" smtClean="0"/>
              <a:t>predgovor, sažetak,					podnaslovi</a:t>
            </a:r>
          </a:p>
          <a:p>
            <a:pPr>
              <a:buNone/>
            </a:pPr>
            <a:r>
              <a:rPr lang="hr-HR" b="1" dirty="0" smtClean="0"/>
              <a:t>P – pitati se: </a:t>
            </a:r>
            <a:r>
              <a:rPr lang="hr-HR" dirty="0" smtClean="0"/>
              <a:t>usmjeravanje, koncentracija 				motivacija</a:t>
            </a:r>
          </a:p>
          <a:p>
            <a:pPr>
              <a:buNone/>
            </a:pPr>
            <a:r>
              <a:rPr lang="hr-HR" b="1" dirty="0" smtClean="0"/>
              <a:t>Č – čitati pozorno i usredotočeno:</a:t>
            </a:r>
          </a:p>
          <a:p>
            <a:pPr>
              <a:buNone/>
            </a:pPr>
            <a:r>
              <a:rPr lang="hr-HR" dirty="0" smtClean="0"/>
              <a:t>koncentracija, glavna misao, </a:t>
            </a:r>
          </a:p>
          <a:p>
            <a:pPr>
              <a:buNone/>
            </a:pPr>
            <a:r>
              <a:rPr lang="hr-HR" dirty="0" smtClean="0"/>
              <a:t>podcrtavati, aktivno čitati, 			</a:t>
            </a:r>
          </a:p>
          <a:p>
            <a:pPr>
              <a:buNone/>
            </a:pPr>
            <a:r>
              <a:rPr lang="hr-HR" dirty="0" smtClean="0"/>
              <a:t>pamćenje tablica i prikaza</a:t>
            </a:r>
            <a:endParaRPr lang="hr-HR" dirty="0"/>
          </a:p>
        </p:txBody>
      </p:sp>
      <p:pic>
        <p:nvPicPr>
          <p:cNvPr id="4" name="Picture 3" descr="mozak_shutterstock__46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653136"/>
            <a:ext cx="3131840" cy="2026485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ČPČPP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b="1" dirty="0" smtClean="0"/>
              <a:t>P – pamtiti: </a:t>
            </a:r>
            <a:r>
              <a:rPr lang="hr-HR" dirty="0" smtClean="0"/>
              <a:t>prepričavanje, </a:t>
            </a:r>
          </a:p>
          <a:p>
            <a:pPr>
              <a:buNone/>
            </a:pPr>
            <a:r>
              <a:rPr lang="hr-HR" dirty="0" smtClean="0"/>
              <a:t>			zapisivanje bilješki</a:t>
            </a:r>
          </a:p>
          <a:p>
            <a:pPr>
              <a:buNone/>
            </a:pPr>
            <a:r>
              <a:rPr lang="hr-HR" b="1" dirty="0" smtClean="0"/>
              <a:t>P – ponavljati: </a:t>
            </a:r>
            <a:r>
              <a:rPr lang="hr-HR" dirty="0" smtClean="0"/>
              <a:t>u razmacima, prisjećanje uz 			bilješke; 2, 8, 30 dana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b="1" dirty="0" smtClean="0"/>
              <a:t>Što više učite </a:t>
            </a:r>
          </a:p>
          <a:p>
            <a:pPr>
              <a:buNone/>
            </a:pPr>
            <a:r>
              <a:rPr lang="hr-HR" b="1" dirty="0" smtClean="0"/>
              <a:t>bolje ćete pamtiti!</a:t>
            </a:r>
            <a:endParaRPr lang="hr-HR" b="1" dirty="0"/>
          </a:p>
        </p:txBody>
      </p:sp>
      <p:pic>
        <p:nvPicPr>
          <p:cNvPr id="4" name="Picture 3" descr="moza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861048"/>
            <a:ext cx="3316512" cy="2605831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Vođenje bilješki </a:t>
            </a:r>
            <a:endParaRPr lang="hr-H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b="1" dirty="0" smtClean="0"/>
              <a:t>Uloge:</a:t>
            </a:r>
            <a:r>
              <a:rPr lang="hr-HR" dirty="0" smtClean="0"/>
              <a:t>Usmjeravanje pažnje</a:t>
            </a:r>
          </a:p>
          <a:p>
            <a:pPr>
              <a:buNone/>
            </a:pPr>
            <a:r>
              <a:rPr lang="hr-HR" dirty="0" smtClean="0"/>
              <a:t>		Organiziranje informacija</a:t>
            </a:r>
          </a:p>
          <a:p>
            <a:pPr>
              <a:buNone/>
            </a:pPr>
            <a:r>
              <a:rPr lang="hr-HR" dirty="0" smtClean="0"/>
              <a:t>		Vanjsko skladištenje</a:t>
            </a:r>
          </a:p>
          <a:p>
            <a:pPr>
              <a:buNone/>
            </a:pPr>
            <a:r>
              <a:rPr lang="hr-HR" b="1" dirty="0" smtClean="0"/>
              <a:t>Sadrže: </a:t>
            </a:r>
            <a:r>
              <a:rPr lang="hr-HR" dirty="0" smtClean="0"/>
              <a:t>glavne ideje, primjere, kratice</a:t>
            </a:r>
          </a:p>
          <a:p>
            <a:pPr>
              <a:buNone/>
            </a:pPr>
            <a:endParaRPr lang="hr-HR" b="1" dirty="0" smtClean="0"/>
          </a:p>
          <a:p>
            <a:pPr>
              <a:buNone/>
            </a:pPr>
            <a:r>
              <a:rPr lang="hr-HR" b="1" dirty="0" smtClean="0"/>
              <a:t>Pisanje:   	 </a:t>
            </a:r>
            <a:r>
              <a:rPr lang="hr-HR" dirty="0" smtClean="0"/>
              <a:t>glavni pojam,        objašnjenje,</a:t>
            </a:r>
          </a:p>
          <a:p>
            <a:pPr>
              <a:buNone/>
            </a:pPr>
            <a:r>
              <a:rPr lang="hr-HR" dirty="0" smtClean="0"/>
              <a:t>				ostali pojmovi</a:t>
            </a:r>
          </a:p>
          <a:p>
            <a:pPr>
              <a:buNone/>
            </a:pPr>
            <a:r>
              <a:rPr lang="hr-HR" dirty="0" smtClean="0"/>
              <a:t>popis, grafičko strukturiranje, </a:t>
            </a:r>
          </a:p>
          <a:p>
            <a:pPr>
              <a:buNone/>
            </a:pPr>
            <a:r>
              <a:rPr lang="hr-HR" dirty="0" smtClean="0"/>
              <a:t>boje, podcrtavanje,</a:t>
            </a:r>
          </a:p>
          <a:p>
            <a:pPr>
              <a:buNone/>
            </a:pPr>
            <a:r>
              <a:rPr lang="hr-HR" dirty="0" smtClean="0"/>
              <a:t>prazan prostor za nadopunu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9" name="Content Placeholder 5" descr="ppt_prepare_toc_pi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332656"/>
            <a:ext cx="2132127" cy="2217412"/>
          </a:xfrm>
          <a:prstGeom prst="rect">
            <a:avLst/>
          </a:prstGeom>
        </p:spPr>
      </p:pic>
      <p:pic>
        <p:nvPicPr>
          <p:cNvPr id="10" name="Picture 9" descr="abiword-20091129-0751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5229200"/>
            <a:ext cx="1610742" cy="1374640"/>
          </a:xfrm>
          <a:prstGeom prst="rect">
            <a:avLst/>
          </a:prstGeom>
        </p:spPr>
      </p:pic>
      <p:sp>
        <p:nvSpPr>
          <p:cNvPr id="11" name="Flowchart: Connector 10"/>
          <p:cNvSpPr/>
          <p:nvPr/>
        </p:nvSpPr>
        <p:spPr>
          <a:xfrm>
            <a:off x="6012160" y="3789040"/>
            <a:ext cx="216024" cy="21602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Flowchart: Connector 12"/>
          <p:cNvSpPr/>
          <p:nvPr/>
        </p:nvSpPr>
        <p:spPr>
          <a:xfrm>
            <a:off x="3059832" y="3717032"/>
            <a:ext cx="360040" cy="2880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Flowchart: Connector 13"/>
          <p:cNvSpPr/>
          <p:nvPr/>
        </p:nvSpPr>
        <p:spPr>
          <a:xfrm>
            <a:off x="4139952" y="4293096"/>
            <a:ext cx="72008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Strategije učenja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None/>
            </a:pPr>
            <a:r>
              <a:rPr lang="hr-HR" b="1" dirty="0" smtClean="0"/>
              <a:t>1. PONAVLJANJE</a:t>
            </a:r>
            <a:endParaRPr lang="hr-HR" b="1" dirty="0"/>
          </a:p>
          <a:p>
            <a:pPr marL="596646" indent="-514350">
              <a:buNone/>
            </a:pPr>
            <a:r>
              <a:rPr lang="hr-HR" dirty="0" smtClean="0"/>
              <a:t>5 - 6 god.</a:t>
            </a:r>
          </a:p>
          <a:p>
            <a:pPr marL="596646" indent="-514350">
              <a:buNone/>
            </a:pPr>
            <a:r>
              <a:rPr lang="hr-HR" dirty="0" smtClean="0"/>
              <a:t>Doslovno višekratno izgovaranje elemenata radi zapamćivanja</a:t>
            </a:r>
          </a:p>
          <a:p>
            <a:pPr marL="596646" indent="-514350">
              <a:buNone/>
            </a:pPr>
            <a:r>
              <a:rPr lang="hr-HR" dirty="0" smtClean="0"/>
              <a:t>Učenje na pamet:</a:t>
            </a:r>
          </a:p>
          <a:p>
            <a:pPr marL="596646" indent="-514350">
              <a:buNone/>
            </a:pPr>
            <a:r>
              <a:rPr lang="hr-HR" dirty="0" smtClean="0"/>
              <a:t>	pojmova, stručnih izraza, pravila, formula,</a:t>
            </a:r>
          </a:p>
          <a:p>
            <a:pPr marL="596646" indent="-514350">
              <a:buNone/>
            </a:pPr>
            <a:r>
              <a:rPr lang="hr-HR" dirty="0" smtClean="0"/>
              <a:t>	bilješki, odlomaka</a:t>
            </a:r>
          </a:p>
        </p:txBody>
      </p:sp>
      <p:pic>
        <p:nvPicPr>
          <p:cNvPr id="4" name="Picture 3" descr="djeca_www_good-feeling_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76672"/>
            <a:ext cx="2592288" cy="1944216"/>
          </a:xfrm>
          <a:prstGeom prst="rect">
            <a:avLst/>
          </a:prstGeom>
        </p:spPr>
      </p:pic>
      <p:pic>
        <p:nvPicPr>
          <p:cNvPr id="5" name="Picture 4" descr="dnevniknogometasiceuc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4797152"/>
            <a:ext cx="2551820" cy="1916832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Strategije učenja: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b="1" dirty="0" smtClean="0"/>
              <a:t>2. ORGANIZACIJA</a:t>
            </a:r>
          </a:p>
          <a:p>
            <a:pPr>
              <a:buNone/>
            </a:pPr>
            <a:r>
              <a:rPr lang="hr-HR" dirty="0" smtClean="0"/>
              <a:t>8 – 9 god.</a:t>
            </a:r>
          </a:p>
          <a:p>
            <a:pPr>
              <a:buNone/>
            </a:pPr>
            <a:r>
              <a:rPr lang="hr-HR" dirty="0" smtClean="0"/>
              <a:t>Identifikacija najvažnijih pojmova</a:t>
            </a:r>
          </a:p>
          <a:p>
            <a:pPr>
              <a:buNone/>
            </a:pPr>
            <a:r>
              <a:rPr lang="hr-HR" dirty="0" smtClean="0"/>
              <a:t>Traženje unutarnjih veza u gradivu</a:t>
            </a:r>
          </a:p>
          <a:p>
            <a:pPr>
              <a:buNone/>
            </a:pPr>
            <a:r>
              <a:rPr lang="hr-HR" dirty="0" smtClean="0"/>
              <a:t>Izrada: grafičkih prikaza, </a:t>
            </a:r>
          </a:p>
          <a:p>
            <a:pPr>
              <a:buNone/>
            </a:pPr>
            <a:r>
              <a:rPr lang="hr-HR" dirty="0" smtClean="0"/>
              <a:t>		  odlomci, </a:t>
            </a:r>
          </a:p>
          <a:p>
            <a:pPr>
              <a:buNone/>
            </a:pPr>
            <a:r>
              <a:rPr lang="hr-HR" dirty="0" smtClean="0"/>
              <a:t>		  izdvajanje bitnog, </a:t>
            </a:r>
          </a:p>
          <a:p>
            <a:pPr>
              <a:buNone/>
            </a:pPr>
            <a:r>
              <a:rPr lang="hr-HR" dirty="0" smtClean="0"/>
              <a:t>		  podvlačenje bojom</a:t>
            </a:r>
          </a:p>
          <a:p>
            <a:pPr>
              <a:buNone/>
            </a:pPr>
            <a:r>
              <a:rPr lang="hr-HR" dirty="0" smtClean="0"/>
              <a:t>		  sažimanje u pravila</a:t>
            </a:r>
            <a:endParaRPr lang="hr-HR" dirty="0"/>
          </a:p>
        </p:txBody>
      </p:sp>
      <p:pic>
        <p:nvPicPr>
          <p:cNvPr id="4" name="Picture 3" descr="sretna%20dje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9287" y="476672"/>
            <a:ext cx="2273937" cy="1728192"/>
          </a:xfrm>
          <a:prstGeom prst="rect">
            <a:avLst/>
          </a:prstGeom>
        </p:spPr>
      </p:pic>
      <p:pic>
        <p:nvPicPr>
          <p:cNvPr id="5" name="Picture 4" descr="ucenik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4221088"/>
            <a:ext cx="1584176" cy="1885925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Strategije učenja: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b="1" dirty="0" smtClean="0"/>
              <a:t>3. ELABORACIJA</a:t>
            </a:r>
          </a:p>
          <a:p>
            <a:pPr>
              <a:buNone/>
            </a:pPr>
            <a:r>
              <a:rPr lang="hr-HR" dirty="0" smtClean="0"/>
              <a:t>oko 13 god.</a:t>
            </a:r>
          </a:p>
          <a:p>
            <a:pPr>
              <a:buNone/>
            </a:pPr>
            <a:r>
              <a:rPr lang="hr-HR" dirty="0" smtClean="0"/>
              <a:t>Proširivanje sadržaja: </a:t>
            </a:r>
          </a:p>
          <a:p>
            <a:pPr>
              <a:buNone/>
            </a:pPr>
            <a:r>
              <a:rPr lang="hr-HR" dirty="0" smtClean="0"/>
              <a:t>	povezivanjem,  dodavanjem</a:t>
            </a:r>
          </a:p>
          <a:p>
            <a:pPr>
              <a:buNone/>
            </a:pPr>
            <a:r>
              <a:rPr lang="hr-HR" dirty="0" smtClean="0"/>
              <a:t>(sadržaji srodnih predmeta, </a:t>
            </a:r>
          </a:p>
          <a:p>
            <a:pPr>
              <a:buNone/>
            </a:pPr>
            <a:r>
              <a:rPr lang="hr-HR" dirty="0" smtClean="0"/>
              <a:t>predočavanje slika, izmišljanje primjera,</a:t>
            </a:r>
          </a:p>
          <a:p>
            <a:pPr>
              <a:buNone/>
            </a:pPr>
            <a:r>
              <a:rPr lang="hr-HR" dirty="0" smtClean="0"/>
              <a:t>novi koncepti, </a:t>
            </a:r>
          </a:p>
          <a:p>
            <a:pPr>
              <a:buNone/>
            </a:pPr>
            <a:r>
              <a:rPr lang="hr-HR" dirty="0" smtClean="0"/>
              <a:t>praktična primjena…) </a:t>
            </a:r>
            <a:endParaRPr lang="hr-HR" dirty="0"/>
          </a:p>
        </p:txBody>
      </p:sp>
      <p:pic>
        <p:nvPicPr>
          <p:cNvPr id="5" name="Picture 4" descr="adolescen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620688"/>
            <a:ext cx="2873895" cy="2155421"/>
          </a:xfrm>
          <a:prstGeom prst="rect">
            <a:avLst/>
          </a:prstGeom>
        </p:spPr>
      </p:pic>
      <p:pic>
        <p:nvPicPr>
          <p:cNvPr id="6" name="Picture 5" descr="cyberbullying-380x3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4869160"/>
            <a:ext cx="2220520" cy="1829007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Organizacija učenja tijekom dana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r-HR" dirty="0" smtClean="0"/>
              <a:t>Odrediti termine za učenje i pauze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“Razbiti” učenje rješavanjem </a:t>
            </a:r>
          </a:p>
          <a:p>
            <a:pPr>
              <a:buNone/>
            </a:pPr>
            <a:r>
              <a:rPr lang="hr-HR" dirty="0" smtClean="0"/>
              <a:t>zadataka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Rezimirati naučeno, prelistati ono što će se 	učiti idućeg dana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Ponoviti jučer naučeno i prisjetiti se što će 	se učiti taj dan</a:t>
            </a:r>
            <a:endParaRPr lang="hr-HR" dirty="0"/>
          </a:p>
        </p:txBody>
      </p:sp>
      <p:pic>
        <p:nvPicPr>
          <p:cNvPr id="4" name="Picture 3" descr="1286358529_126534981_1-Slike--INSTRUKCIJE-IZ-MATEMATIKE-I-FIZIKE-ZA-OSNOVNU-sKOLU-12863585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852936"/>
            <a:ext cx="1321329" cy="990997"/>
          </a:xfrm>
          <a:prstGeom prst="rect">
            <a:avLst/>
          </a:prstGeom>
        </p:spPr>
      </p:pic>
      <p:pic>
        <p:nvPicPr>
          <p:cNvPr id="5" name="Picture 4" descr="imagesCAQ5NW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124744"/>
            <a:ext cx="1986303" cy="1487810"/>
          </a:xfrm>
          <a:prstGeom prst="rect">
            <a:avLst/>
          </a:prstGeom>
        </p:spPr>
      </p:pic>
      <p:pic>
        <p:nvPicPr>
          <p:cNvPr id="6" name="Picture 5" descr="untitled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4293096"/>
            <a:ext cx="1512168" cy="1008112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Opasnosti kod učenja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Strah od počinjanja, </a:t>
            </a:r>
          </a:p>
          <a:p>
            <a:pPr>
              <a:buNone/>
            </a:pPr>
            <a:r>
              <a:rPr lang="hr-HR" dirty="0" smtClean="0"/>
              <a:t>ignoriranje obaveze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Učenje bez razumijevanja i zaboravljanje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Panika, učenje na brzinu, </a:t>
            </a:r>
          </a:p>
          <a:p>
            <a:pPr>
              <a:buNone/>
            </a:pPr>
            <a:r>
              <a:rPr lang="hr-HR" dirty="0" smtClean="0"/>
              <a:t>kaos, nepovezanost</a:t>
            </a:r>
          </a:p>
          <a:p>
            <a:pPr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Picture 3" descr="otkaz2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340768"/>
            <a:ext cx="1872208" cy="1248139"/>
          </a:xfrm>
          <a:prstGeom prst="rect">
            <a:avLst/>
          </a:prstGeom>
        </p:spPr>
      </p:pic>
      <p:pic>
        <p:nvPicPr>
          <p:cNvPr id="5" name="Picture 4" descr="napadi_panike_i_panicni_poremecaj_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4581128"/>
            <a:ext cx="2724912" cy="179222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Opasnosti kod učenja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 smtClean="0"/>
              <a:t>Gubljenje vremena:</a:t>
            </a:r>
          </a:p>
          <a:p>
            <a:pPr>
              <a:buNone/>
            </a:pPr>
            <a:r>
              <a:rPr lang="hr-HR" dirty="0" smtClean="0"/>
              <a:t>	površnost, iluzija naučenog</a:t>
            </a:r>
          </a:p>
          <a:p>
            <a:pPr>
              <a:buNone/>
            </a:pPr>
            <a:r>
              <a:rPr lang="hr-HR" dirty="0" smtClean="0"/>
              <a:t>	prepoznati≠znati,</a:t>
            </a:r>
          </a:p>
          <a:p>
            <a:pPr>
              <a:buNone/>
            </a:pPr>
            <a:r>
              <a:rPr lang="hr-HR" dirty="0" smtClean="0"/>
              <a:t>	velika posvećenost jednom sadržaju,</a:t>
            </a:r>
          </a:p>
          <a:p>
            <a:pPr>
              <a:buNone/>
            </a:pPr>
            <a:r>
              <a:rPr lang="hr-HR" dirty="0" smtClean="0"/>
              <a:t>	učenje nepotrebnih sadržaja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Podložnost </a:t>
            </a:r>
            <a:r>
              <a:rPr lang="hr-HR" dirty="0" err="1" smtClean="0"/>
              <a:t>distraktorima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Nalaženje izgovora, opravdanja </a:t>
            </a:r>
            <a:endParaRPr lang="hr-HR" dirty="0"/>
          </a:p>
        </p:txBody>
      </p:sp>
      <p:pic>
        <p:nvPicPr>
          <p:cNvPr id="4" name="Picture 3" descr="imagesCASYQD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3933056"/>
            <a:ext cx="1905000" cy="2019300"/>
          </a:xfrm>
          <a:prstGeom prst="rect">
            <a:avLst/>
          </a:prstGeom>
        </p:spPr>
      </p:pic>
      <p:pic>
        <p:nvPicPr>
          <p:cNvPr id="5" name="Picture 4" descr="imagesCAQMR9T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908720"/>
            <a:ext cx="2628900" cy="1743075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/>
          <a:lstStyle/>
          <a:p>
            <a:r>
              <a:rPr lang="hr-HR" dirty="0" smtClean="0"/>
              <a:t>Pamćenje           Učenje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-mogućnost usvajanja, zadržavanja i korištenja informacija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-spremanje podatka u pamćenje</a:t>
            </a:r>
          </a:p>
          <a:p>
            <a:pPr>
              <a:buNone/>
            </a:pPr>
            <a:r>
              <a:rPr lang="hr-HR" dirty="0" smtClean="0"/>
              <a:t>-navike, informacije, znanja, vještine, sposobnosti</a:t>
            </a:r>
            <a:endParaRPr lang="hr-HR" dirty="0"/>
          </a:p>
        </p:txBody>
      </p:sp>
      <p:pic>
        <p:nvPicPr>
          <p:cNvPr id="5" name="Picture 4" descr="imagesCAYJ37R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6820" y="3501008"/>
            <a:ext cx="2794090" cy="2781672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10 principa uspješnog učenja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96646" indent="-514350">
              <a:buNone/>
            </a:pPr>
            <a:r>
              <a:rPr lang="hr-HR" b="1" dirty="0" smtClean="0"/>
              <a:t>1.Prikupljanje snage i energije</a:t>
            </a:r>
          </a:p>
          <a:p>
            <a:pPr marL="596646" indent="-514350">
              <a:buNone/>
            </a:pPr>
            <a:r>
              <a:rPr lang="hr-HR" dirty="0" smtClean="0"/>
              <a:t>Fizička aktivnost, san, </a:t>
            </a:r>
          </a:p>
          <a:p>
            <a:pPr marL="596646" indent="-514350">
              <a:buNone/>
            </a:pPr>
            <a:r>
              <a:rPr lang="hr-HR" dirty="0" smtClean="0"/>
              <a:t>prehrana</a:t>
            </a:r>
          </a:p>
          <a:p>
            <a:pPr marL="596646" indent="-514350">
              <a:buNone/>
            </a:pPr>
            <a:endParaRPr lang="hr-HR" b="1" dirty="0" smtClean="0"/>
          </a:p>
          <a:p>
            <a:pPr marL="596646" indent="-514350">
              <a:buNone/>
            </a:pPr>
            <a:r>
              <a:rPr lang="hr-HR" b="1" dirty="0" smtClean="0"/>
              <a:t>2. Strateško učenje</a:t>
            </a:r>
          </a:p>
          <a:p>
            <a:pPr marL="596646" indent="-514350">
              <a:buNone/>
            </a:pPr>
            <a:r>
              <a:rPr lang="hr-HR" dirty="0" smtClean="0"/>
              <a:t>Ciljevi, plan i program učenja</a:t>
            </a:r>
          </a:p>
          <a:p>
            <a:pPr marL="596646" indent="-514350">
              <a:buNone/>
            </a:pPr>
            <a:endParaRPr lang="hr-HR" b="1" dirty="0" smtClean="0"/>
          </a:p>
          <a:p>
            <a:pPr marL="596646" indent="-514350">
              <a:buNone/>
            </a:pPr>
            <a:r>
              <a:rPr lang="hr-HR" b="1" dirty="0" smtClean="0"/>
              <a:t>3. Učenje korak po korak</a:t>
            </a:r>
          </a:p>
          <a:p>
            <a:pPr marL="596646" indent="-514350">
              <a:buNone/>
            </a:pPr>
            <a:r>
              <a:rPr lang="hr-HR" dirty="0" smtClean="0"/>
              <a:t>Stalno malo po malo, navika</a:t>
            </a:r>
          </a:p>
          <a:p>
            <a:pPr marL="596646" indent="-514350">
              <a:buNone/>
            </a:pPr>
            <a:endParaRPr lang="hr-HR" b="1" dirty="0" smtClean="0"/>
          </a:p>
        </p:txBody>
      </p:sp>
      <p:pic>
        <p:nvPicPr>
          <p:cNvPr id="5" name="Picture 4" descr="2011_06_19_vjezbaonica_stopal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5229200"/>
            <a:ext cx="2160240" cy="1436559"/>
          </a:xfrm>
          <a:prstGeom prst="rect">
            <a:avLst/>
          </a:prstGeom>
        </p:spPr>
      </p:pic>
      <p:pic>
        <p:nvPicPr>
          <p:cNvPr id="6" name="Picture 5" descr="zene-zdrava-hra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1556792"/>
            <a:ext cx="2068506" cy="1170687"/>
          </a:xfrm>
          <a:prstGeom prst="rect">
            <a:avLst/>
          </a:prstGeom>
        </p:spPr>
      </p:pic>
      <p:pic>
        <p:nvPicPr>
          <p:cNvPr id="7" name="Picture 6" descr="sa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3068960"/>
            <a:ext cx="2178572" cy="163182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10 principa uspješnog učenja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6646" indent="-514350">
              <a:buNone/>
            </a:pPr>
            <a:r>
              <a:rPr lang="hr-HR" b="1" dirty="0" smtClean="0"/>
              <a:t>4. Pripremanje za svako učenje</a:t>
            </a:r>
          </a:p>
          <a:p>
            <a:pPr marL="596646" indent="-514350">
              <a:buNone/>
            </a:pPr>
            <a:r>
              <a:rPr lang="hr-HR" dirty="0" smtClean="0"/>
              <a:t>Vanjski uvjeti, ciljevi, </a:t>
            </a:r>
          </a:p>
          <a:p>
            <a:pPr marL="596646" indent="-514350">
              <a:buNone/>
            </a:pPr>
            <a:r>
              <a:rPr lang="hr-HR" dirty="0" smtClean="0"/>
              <a:t>predznanje</a:t>
            </a:r>
          </a:p>
          <a:p>
            <a:pPr>
              <a:buNone/>
            </a:pPr>
            <a:r>
              <a:rPr lang="hr-HR" b="1" dirty="0" smtClean="0"/>
              <a:t>5. Učenje s razumijevanjem</a:t>
            </a:r>
          </a:p>
          <a:p>
            <a:pPr>
              <a:buNone/>
            </a:pPr>
            <a:r>
              <a:rPr lang="hr-HR" dirty="0" smtClean="0"/>
              <a:t>Poruka, ideja, koncept</a:t>
            </a:r>
          </a:p>
          <a:p>
            <a:pPr>
              <a:buNone/>
            </a:pPr>
            <a:r>
              <a:rPr lang="hr-HR" b="1" dirty="0" smtClean="0"/>
              <a:t>6. Učenje od općeg ka pojedinačnom</a:t>
            </a:r>
          </a:p>
          <a:p>
            <a:pPr>
              <a:buNone/>
            </a:pPr>
            <a:r>
              <a:rPr lang="hr-HR" dirty="0" smtClean="0"/>
              <a:t>Globalni pregled, </a:t>
            </a:r>
          </a:p>
          <a:p>
            <a:pPr>
              <a:buNone/>
            </a:pPr>
            <a:r>
              <a:rPr lang="hr-HR" dirty="0" smtClean="0"/>
              <a:t>struktura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Slik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964266"/>
            <a:ext cx="1872208" cy="1342772"/>
          </a:xfrm>
          <a:prstGeom prst="rect">
            <a:avLst/>
          </a:prstGeom>
        </p:spPr>
      </p:pic>
      <p:pic>
        <p:nvPicPr>
          <p:cNvPr id="5" name="Picture 4" descr="untitle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2924945"/>
            <a:ext cx="1764459" cy="1409700"/>
          </a:xfrm>
          <a:prstGeom prst="rect">
            <a:avLst/>
          </a:prstGeom>
        </p:spPr>
      </p:pic>
      <p:pic>
        <p:nvPicPr>
          <p:cNvPr id="6" name="Picture 5" descr="0000095732_s_0_4euGy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4869160"/>
            <a:ext cx="2295128" cy="1730909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10 principa uspješnog učenja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b="1" dirty="0" smtClean="0"/>
              <a:t>7. Učenje cijelim mozgom</a:t>
            </a:r>
          </a:p>
          <a:p>
            <a:pPr>
              <a:buNone/>
            </a:pPr>
            <a:r>
              <a:rPr lang="hr-HR" dirty="0" smtClean="0"/>
              <a:t>Vizualizacija činjenica</a:t>
            </a:r>
          </a:p>
          <a:p>
            <a:pPr>
              <a:buNone/>
            </a:pPr>
            <a:r>
              <a:rPr lang="hr-HR" b="1" dirty="0" smtClean="0"/>
              <a:t>8. Pamćenje ključnih informacija</a:t>
            </a:r>
          </a:p>
          <a:p>
            <a:pPr>
              <a:buNone/>
            </a:pPr>
            <a:r>
              <a:rPr lang="hr-HR" dirty="0" smtClean="0"/>
              <a:t>Redovito ponavljanje na </a:t>
            </a:r>
          </a:p>
          <a:p>
            <a:pPr>
              <a:buNone/>
            </a:pPr>
            <a:r>
              <a:rPr lang="hr-HR" dirty="0" smtClean="0"/>
              <a:t>različite načine</a:t>
            </a:r>
          </a:p>
          <a:p>
            <a:pPr>
              <a:buNone/>
            </a:pPr>
            <a:r>
              <a:rPr lang="hr-HR" b="1" dirty="0" smtClean="0"/>
              <a:t>9. Provjera znanja</a:t>
            </a:r>
          </a:p>
          <a:p>
            <a:pPr>
              <a:buNone/>
            </a:pPr>
            <a:r>
              <a:rPr lang="hr-HR" dirty="0" smtClean="0"/>
              <a:t>Prepričavanje, mentalne mape</a:t>
            </a:r>
          </a:p>
          <a:p>
            <a:pPr>
              <a:buNone/>
            </a:pPr>
            <a:r>
              <a:rPr lang="hr-HR" b="1" dirty="0" smtClean="0"/>
              <a:t>10. </a:t>
            </a:r>
            <a:r>
              <a:rPr lang="hr-HR" b="1" dirty="0" err="1" smtClean="0"/>
              <a:t>Samorefleksivno</a:t>
            </a:r>
            <a:r>
              <a:rPr lang="hr-HR" b="1" dirty="0" smtClean="0"/>
              <a:t> učenje</a:t>
            </a:r>
            <a:endParaRPr lang="hr-HR" dirty="0" smtClean="0"/>
          </a:p>
          <a:p>
            <a:pPr>
              <a:buNone/>
            </a:pPr>
            <a:r>
              <a:rPr lang="hr-HR" dirty="0" smtClean="0"/>
              <a:t>Učiti kako učiti</a:t>
            </a:r>
            <a:endParaRPr lang="hr-HR" dirty="0"/>
          </a:p>
        </p:txBody>
      </p:sp>
      <p:pic>
        <p:nvPicPr>
          <p:cNvPr id="4" name="Picture 3" descr="signali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524328" y="1196752"/>
            <a:ext cx="1428750" cy="1428750"/>
          </a:xfrm>
          <a:prstGeom prst="rect">
            <a:avLst/>
          </a:prstGeom>
        </p:spPr>
      </p:pic>
      <p:pic>
        <p:nvPicPr>
          <p:cNvPr id="5" name="Picture 4" descr="broj-bacila-koje-ljudi-mogu-imati-ustima-veci-je-ukupnog-broja-ljudi-slika-398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4149080"/>
            <a:ext cx="1763688" cy="1073845"/>
          </a:xfrm>
          <a:prstGeom prst="rect">
            <a:avLst/>
          </a:prstGeom>
        </p:spPr>
      </p:pic>
      <p:pic>
        <p:nvPicPr>
          <p:cNvPr id="6" name="Picture 5" descr="fotolia_3785983_xs-200x3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3068960"/>
            <a:ext cx="1024508" cy="1536762"/>
          </a:xfrm>
          <a:prstGeom prst="rect">
            <a:avLst/>
          </a:prstGeom>
        </p:spPr>
      </p:pic>
      <p:pic>
        <p:nvPicPr>
          <p:cNvPr id="7" name="Picture 6" descr="0000576195_m_0_ai60u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5488112"/>
            <a:ext cx="1984881" cy="1321931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		Za kraj…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b="1" dirty="0" smtClean="0"/>
              <a:t>		Korijeni učenja su gorki,</a:t>
            </a:r>
          </a:p>
          <a:p>
            <a:pPr>
              <a:buNone/>
            </a:pPr>
            <a:r>
              <a:rPr lang="hr-HR" b="1" dirty="0" smtClean="0"/>
              <a:t>		 ali su plodovi slatki</a:t>
            </a:r>
          </a:p>
          <a:p>
            <a:pPr>
              <a:buNone/>
            </a:pPr>
            <a:endParaRPr lang="hr-HR" b="1" dirty="0" smtClean="0"/>
          </a:p>
          <a:p>
            <a:pPr>
              <a:buNone/>
            </a:pPr>
            <a:endParaRPr lang="hr-HR" b="1" dirty="0" smtClean="0"/>
          </a:p>
          <a:p>
            <a:pPr>
              <a:buNone/>
            </a:pPr>
            <a:r>
              <a:rPr lang="hr-HR" b="1" dirty="0" smtClean="0"/>
              <a:t>		I učiti treba naučiti!</a:t>
            </a:r>
            <a:endParaRPr lang="hr-HR" b="1" dirty="0"/>
          </a:p>
        </p:txBody>
      </p:sp>
      <p:pic>
        <p:nvPicPr>
          <p:cNvPr id="4" name="Picture 3" descr="jabu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988840"/>
            <a:ext cx="2554176" cy="1920998"/>
          </a:xfrm>
          <a:prstGeom prst="rect">
            <a:avLst/>
          </a:prstGeom>
        </p:spPr>
      </p:pic>
      <p:pic>
        <p:nvPicPr>
          <p:cNvPr id="5" name="Picture 4" descr="1298633962_171022948_1-Slike--Instrukcije-iz-engleskog-njemackog-i-hrvatskog-jezika-za-osnovnu-skol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365104"/>
            <a:ext cx="1644774" cy="230268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</a:t>
            </a:r>
            <a:r>
              <a:rPr lang="hr-HR" i="1" dirty="0" smtClean="0"/>
              <a:t>a</a:t>
            </a:r>
            <a:r>
              <a:rPr lang="hr-HR" dirty="0" smtClean="0"/>
              <a:t>mćenje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b="1" dirty="0" smtClean="0"/>
              <a:t>Vrste:</a:t>
            </a:r>
          </a:p>
          <a:p>
            <a:pPr>
              <a:buNone/>
            </a:pPr>
            <a:r>
              <a:rPr lang="hr-HR" b="1" dirty="0" smtClean="0"/>
              <a:t>Epizodičko</a:t>
            </a:r>
            <a:r>
              <a:rPr lang="hr-HR" dirty="0" smtClean="0"/>
              <a:t> – događaji</a:t>
            </a:r>
          </a:p>
          <a:p>
            <a:pPr>
              <a:buNone/>
            </a:pPr>
            <a:endParaRPr lang="hr-HR" b="1" dirty="0" smtClean="0"/>
          </a:p>
          <a:p>
            <a:pPr>
              <a:buNone/>
            </a:pPr>
            <a:r>
              <a:rPr lang="hr-HR" b="1" dirty="0" smtClean="0"/>
              <a:t>Semantičko</a:t>
            </a:r>
            <a:r>
              <a:rPr lang="hr-HR" dirty="0" smtClean="0"/>
              <a:t> - opće 	znanje</a:t>
            </a:r>
          </a:p>
          <a:p>
            <a:pPr>
              <a:buNone/>
            </a:pPr>
            <a:endParaRPr lang="hr-HR" b="1" dirty="0" smtClean="0"/>
          </a:p>
          <a:p>
            <a:pPr>
              <a:buNone/>
            </a:pPr>
            <a:r>
              <a:rPr lang="hr-HR" b="1" dirty="0" smtClean="0"/>
              <a:t>Proceduralno</a:t>
            </a:r>
            <a:r>
              <a:rPr lang="hr-HR" dirty="0" smtClean="0"/>
              <a:t> - vještine</a:t>
            </a:r>
          </a:p>
          <a:p>
            <a:endParaRPr lang="hr-HR" dirty="0"/>
          </a:p>
        </p:txBody>
      </p:sp>
      <p:pic>
        <p:nvPicPr>
          <p:cNvPr id="1026" name="Picture 2" descr="http://www.sutra.ba/slike/kultura/KNJI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924944"/>
            <a:ext cx="1984911" cy="1296144"/>
          </a:xfrm>
          <a:prstGeom prst="rect">
            <a:avLst/>
          </a:prstGeom>
          <a:noFill/>
        </p:spPr>
      </p:pic>
      <p:pic>
        <p:nvPicPr>
          <p:cNvPr id="1030" name="Picture 6" descr="http://www.24sata.hr/image/na-dva-kotaca-do-dobrog-zdravlja-i-savrsene-linije-504x335-20100728-20101019014434-3210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868144" y="4509120"/>
            <a:ext cx="2125489" cy="1412776"/>
          </a:xfrm>
          <a:prstGeom prst="rect">
            <a:avLst/>
          </a:prstGeom>
          <a:noFill/>
        </p:spPr>
      </p:pic>
      <p:pic>
        <p:nvPicPr>
          <p:cNvPr id="1032" name="Picture 8" descr="http://4.bp.blogspot.com/--Z3w3tkvx20/TYC68zSejuI/AAAAAAAAGjI/EgzhAkOpKGg/s1600/Vatromet-riva-hajduk-split-rodjendan-download-besplatne-sportske-pozadine-za-desktop-slike-sport-nogomet-hnl-cestit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980728"/>
            <a:ext cx="2328258" cy="17461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400" dirty="0" smtClean="0"/>
              <a:t>Pamćenje</a:t>
            </a:r>
            <a:br>
              <a:rPr lang="hr-HR" sz="4400" dirty="0" smtClean="0"/>
            </a:br>
            <a:endParaRPr lang="hr-H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	Faze:</a:t>
            </a:r>
          </a:p>
          <a:p>
            <a:pPr>
              <a:buNone/>
            </a:pPr>
            <a:r>
              <a:rPr lang="hr-HR" b="1" dirty="0" smtClean="0"/>
              <a:t>Senzorno, perceptivno </a:t>
            </a:r>
            <a:r>
              <a:rPr lang="hr-HR" dirty="0" smtClean="0"/>
              <a:t>– podražaj</a:t>
            </a:r>
          </a:p>
          <a:p>
            <a:pPr>
              <a:buNone/>
            </a:pPr>
            <a:r>
              <a:rPr lang="hr-HR" dirty="0" smtClean="0"/>
              <a:t>	</a:t>
            </a:r>
            <a:endParaRPr lang="hr-HR" b="1" dirty="0" smtClean="0"/>
          </a:p>
          <a:p>
            <a:pPr>
              <a:buNone/>
            </a:pPr>
            <a:r>
              <a:rPr lang="hr-HR" b="1" dirty="0" smtClean="0"/>
              <a:t>Kratkoročno, radno </a:t>
            </a:r>
            <a:r>
              <a:rPr lang="hr-HR" dirty="0" smtClean="0"/>
              <a:t>– </a:t>
            </a:r>
          </a:p>
          <a:p>
            <a:pPr>
              <a:buNone/>
            </a:pPr>
            <a:r>
              <a:rPr lang="hr-HR" dirty="0" smtClean="0"/>
              <a:t>oko 1min., govor, </a:t>
            </a:r>
          </a:p>
          <a:p>
            <a:pPr>
              <a:buNone/>
            </a:pPr>
            <a:r>
              <a:rPr lang="hr-HR" dirty="0" smtClean="0"/>
              <a:t>5-9 nepovezanih čestica</a:t>
            </a:r>
          </a:p>
          <a:p>
            <a:pPr>
              <a:buNone/>
            </a:pPr>
            <a:r>
              <a:rPr lang="hr-HR" dirty="0" smtClean="0"/>
              <a:t> 	</a:t>
            </a:r>
          </a:p>
          <a:p>
            <a:pPr>
              <a:buNone/>
            </a:pPr>
            <a:r>
              <a:rPr lang="hr-HR" b="1" dirty="0" smtClean="0"/>
              <a:t>Dugoročno</a:t>
            </a:r>
            <a:r>
              <a:rPr lang="hr-HR" dirty="0" smtClean="0"/>
              <a:t> - trajno </a:t>
            </a:r>
            <a:endParaRPr lang="hr-HR" dirty="0"/>
          </a:p>
        </p:txBody>
      </p:sp>
      <p:pic>
        <p:nvPicPr>
          <p:cNvPr id="20482" name="Picture 2" descr="http://t1.gstatic.com/images?q=tbn:ANd9GcR2V8kqigdvdUch4ir7P3hLfC2QcT6rXQNh3fxF8G9mwVWs2Vp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764704"/>
            <a:ext cx="1818903" cy="1362422"/>
          </a:xfrm>
          <a:prstGeom prst="rect">
            <a:avLst/>
          </a:prstGeom>
          <a:noFill/>
        </p:spPr>
      </p:pic>
      <p:pic>
        <p:nvPicPr>
          <p:cNvPr id="20484" name="Picture 4" descr="http://www.vecernji.hr/data/slika/59/2917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140968"/>
            <a:ext cx="1944216" cy="1385014"/>
          </a:xfrm>
          <a:prstGeom prst="rect">
            <a:avLst/>
          </a:prstGeom>
          <a:noFill/>
        </p:spPr>
      </p:pic>
      <p:pic>
        <p:nvPicPr>
          <p:cNvPr id="6" name="Picture 5" descr="tablica množenj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941168"/>
            <a:ext cx="1485705" cy="1745811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Zaboravljanje</a:t>
            </a:r>
            <a:endParaRPr lang="hr-HR" dirty="0"/>
          </a:p>
        </p:txBody>
      </p:sp>
      <p:pic>
        <p:nvPicPr>
          <p:cNvPr id="6" name="Content Placeholder 5" descr="zaboravljanj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1196752"/>
            <a:ext cx="5871435" cy="4403576"/>
          </a:xfrm>
        </p:spPr>
      </p:pic>
      <p:sp>
        <p:nvSpPr>
          <p:cNvPr id="3074" name="AutoShape 2" descr="http://docs.google.com/?pid=bl&amp;srcid=ADGEESgxgeCYHt0I4UPMBw8OaTtbSJ0Qbz2gZfPqJTXDcBgfbTaOa8UDCIDjGsWtAP4V5vj6Tiw3KamMjjJWfqE0PUbA4MzhZ0JXIXWCAWIYPyz4b5qnu8L95I2wWY_vnm2mA-KvYSh4&amp;q=cache%3APqibeTcJTzwJ%3Awww.ffpu.hr%2Ffileadmin%2FDokumenti%2F9._UCENJE_I_PAMCENJE.ppt%20krivulja%20zaboravljanja&amp;docid=c20bb16e42303b9c868f3162326653af&amp;a=bi&amp;pagenumber=21&amp;w=8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1907704" y="5589240"/>
            <a:ext cx="5132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SREĆA JE DOBRO ZDRAVLJE I SLABO PAMĆENJE</a:t>
            </a:r>
            <a:endParaRPr lang="hr-HR" dirty="0"/>
          </a:p>
        </p:txBody>
      </p:sp>
      <p:pic>
        <p:nvPicPr>
          <p:cNvPr id="7" name="Picture 6" descr="imagesCA12K3O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5589240"/>
            <a:ext cx="895350" cy="8382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Uzroci zaboravljanja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b="1" dirty="0" smtClean="0"/>
              <a:t>Senzorno pamćenje: </a:t>
            </a:r>
            <a:r>
              <a:rPr lang="hr-HR" dirty="0" smtClean="0"/>
              <a:t>osipanje tragova i interferencija</a:t>
            </a:r>
          </a:p>
          <a:p>
            <a:endParaRPr lang="hr-HR" dirty="0" smtClean="0"/>
          </a:p>
          <a:p>
            <a:pPr>
              <a:buNone/>
            </a:pPr>
            <a:r>
              <a:rPr lang="hr-HR" b="1" dirty="0" smtClean="0"/>
              <a:t>Kratkoročno pamćenje: </a:t>
            </a:r>
            <a:r>
              <a:rPr lang="hr-HR" dirty="0" smtClean="0"/>
              <a:t>osipanje, interferencija i represija</a:t>
            </a:r>
          </a:p>
          <a:p>
            <a:endParaRPr lang="hr-HR" dirty="0" smtClean="0"/>
          </a:p>
          <a:p>
            <a:pPr>
              <a:buNone/>
            </a:pPr>
            <a:r>
              <a:rPr lang="hr-HR" b="1" dirty="0" smtClean="0"/>
              <a:t>Dugoročno pamćenje: </a:t>
            </a:r>
          </a:p>
          <a:p>
            <a:pPr>
              <a:buNone/>
            </a:pPr>
            <a:r>
              <a:rPr lang="hr-HR" dirty="0" smtClean="0"/>
              <a:t>nemogućnost pronalaženja informacija</a:t>
            </a:r>
            <a:endParaRPr lang="hr-HR" dirty="0"/>
          </a:p>
        </p:txBody>
      </p:sp>
      <p:pic>
        <p:nvPicPr>
          <p:cNvPr id="30722" name="Picture 2" descr="http://urbanirecnik.com/wp-content/uploads/moz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132856"/>
            <a:ext cx="2051720" cy="1664824"/>
          </a:xfrm>
          <a:prstGeom prst="rect">
            <a:avLst/>
          </a:prstGeom>
          <a:noFill/>
        </p:spPr>
      </p:pic>
      <p:pic>
        <p:nvPicPr>
          <p:cNvPr id="5" name="Picture 4" descr="Mozak-treni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3861048"/>
            <a:ext cx="1927763" cy="1445822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Učenje </a:t>
            </a:r>
            <a:endParaRPr lang="hr-HR" dirty="0"/>
          </a:p>
        </p:txBody>
      </p:sp>
      <p:pic>
        <p:nvPicPr>
          <p:cNvPr id="4" name="Content Placeholder 3" descr="učenj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Faktori učenja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b="1" dirty="0" smtClean="0"/>
              <a:t>FIZIOLOŠKI:</a:t>
            </a:r>
            <a:r>
              <a:rPr lang="hr-HR" dirty="0" smtClean="0"/>
              <a:t> zdravlje, umor, dob, </a:t>
            </a:r>
          </a:p>
          <a:p>
            <a:pPr>
              <a:buNone/>
            </a:pPr>
            <a:r>
              <a:rPr lang="hr-HR" dirty="0" smtClean="0"/>
              <a:t>			spol, živčani sustav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b="1" dirty="0" smtClean="0"/>
              <a:t>PSIHOLOŠKI</a:t>
            </a:r>
            <a:r>
              <a:rPr lang="hr-HR" dirty="0" smtClean="0"/>
              <a:t>: motivacija, aktivnost, iskustvo, 	mentalna kondicija, vrsta kodiranja</a:t>
            </a:r>
          </a:p>
          <a:p>
            <a:pPr>
              <a:buNone/>
            </a:pPr>
            <a:r>
              <a:rPr lang="hr-HR" dirty="0" smtClean="0"/>
              <a:t>		dubina obrade, osobine ličnosti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b="1" dirty="0" smtClean="0"/>
              <a:t>OBJEKTIVNI</a:t>
            </a:r>
            <a:r>
              <a:rPr lang="hr-HR" dirty="0" smtClean="0"/>
              <a:t>: temperatura i</a:t>
            </a:r>
          </a:p>
          <a:p>
            <a:pPr>
              <a:buNone/>
            </a:pPr>
            <a:r>
              <a:rPr lang="hr-HR" dirty="0" smtClean="0"/>
              <a:t>	vlažnost zraka, količina kisika, </a:t>
            </a:r>
          </a:p>
          <a:p>
            <a:pPr>
              <a:buNone/>
            </a:pPr>
            <a:r>
              <a:rPr lang="hr-HR" dirty="0" smtClean="0"/>
              <a:t>	doba dana, mjesto učenja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ucenje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4776" y="4288160"/>
            <a:ext cx="2769224" cy="256984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1724</TotalTime>
  <Words>1290</Words>
  <Application>Microsoft Office PowerPoint</Application>
  <PresentationFormat>On-screen Show (4:3)</PresentationFormat>
  <Paragraphs>320</Paragraphs>
  <Slides>33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Solstice</vt:lpstr>
      <vt:lpstr>                 TEHNIKE PAMĆENJA              I UČENJA</vt:lpstr>
      <vt:lpstr>Slide 2</vt:lpstr>
      <vt:lpstr>Pamćenje           Učenje </vt:lpstr>
      <vt:lpstr>Pamćenje</vt:lpstr>
      <vt:lpstr>Pamćenje </vt:lpstr>
      <vt:lpstr>Zaboravljanje</vt:lpstr>
      <vt:lpstr>Uzroci zaboravljanja</vt:lpstr>
      <vt:lpstr>Učenje </vt:lpstr>
      <vt:lpstr>Faktori učenja</vt:lpstr>
      <vt:lpstr>Faktori učenja </vt:lpstr>
      <vt:lpstr>Načini učenja: Kognitivne, umne mape</vt:lpstr>
      <vt:lpstr>Načini učenja:  Mnemotehnike</vt:lpstr>
      <vt:lpstr>Načini učenja: Vrste mnemotehnika:</vt:lpstr>
      <vt:lpstr>Načini učenja: Vrste mnemotehnika:</vt:lpstr>
      <vt:lpstr>Slide 15</vt:lpstr>
      <vt:lpstr>Načini učenja: Vrste mnemotehnika:</vt:lpstr>
      <vt:lpstr>Načini učenja: Vrste mnemotehnika:</vt:lpstr>
      <vt:lpstr>Slide 18</vt:lpstr>
      <vt:lpstr>Načini učenja: Vrste mnemotehnika:</vt:lpstr>
      <vt:lpstr>Načini učenja: Vrste mnemotehnika:</vt:lpstr>
      <vt:lpstr>Načini učenja: ČPČPP</vt:lpstr>
      <vt:lpstr>ČPČPP</vt:lpstr>
      <vt:lpstr>Vođenje bilješki </vt:lpstr>
      <vt:lpstr>Strategije učenja</vt:lpstr>
      <vt:lpstr>Strategije učenja: </vt:lpstr>
      <vt:lpstr>Strategije učenja: </vt:lpstr>
      <vt:lpstr>Organizacija učenja tijekom dana</vt:lpstr>
      <vt:lpstr>Opasnosti kod učenja</vt:lpstr>
      <vt:lpstr>Opasnosti kod učenja</vt:lpstr>
      <vt:lpstr>10 principa uspješnog učenja</vt:lpstr>
      <vt:lpstr>10 principa uspješnog učenja</vt:lpstr>
      <vt:lpstr>10 principa uspješnog učenja</vt:lpstr>
      <vt:lpstr>  Za kraj…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TEHNIKE PAMĆENJA              I UČENJA</dc:title>
  <dc:creator>HP</dc:creator>
  <cp:lastModifiedBy>HP</cp:lastModifiedBy>
  <cp:revision>148</cp:revision>
  <dcterms:created xsi:type="dcterms:W3CDTF">2011-11-01T17:37:14Z</dcterms:created>
  <dcterms:modified xsi:type="dcterms:W3CDTF">2011-11-08T09:14:11Z</dcterms:modified>
</cp:coreProperties>
</file>